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7" r:id="rId2"/>
    <p:sldId id="288" r:id="rId3"/>
    <p:sldId id="268" r:id="rId4"/>
    <p:sldId id="262" r:id="rId5"/>
    <p:sldId id="263" r:id="rId6"/>
    <p:sldId id="26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246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03A30A-14C4-418F-B36B-F484488F081B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443C24-D7BF-4D80-BE4D-DAE1E1EEB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24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1B52-7325-4E97-979A-EB18968F105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3384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"C:\TEM\AM316MIT\SR\0621\1515 Camera 410 mm </a:t>
            </a:r>
            <a:r>
              <a:rPr lang="en-US" dirty="0" err="1"/>
              <a:t>Ceta.emd</a:t>
            </a:r>
            <a:r>
              <a:rPr lang="en-US" dirty="0"/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81B52-7325-4E97-979A-EB18968F105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9191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1B52-7325-4E97-979A-EB18968F105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350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"E:\AM316MIT\SR\0628\1604 STEM 66000 x HAADF-DF4-BF.emd"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1B52-7325-4E97-979A-EB18968F105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636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F178A3-1C4B-452A-9B42-9ACC56A9EC8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342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285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81B52-7325-4E97-979A-EB18968F105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0331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F3142-76F5-41AF-85FC-0056340808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C1E52-7B6A-4059-AFC6-B65382CBB5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52D5C-3DAE-4897-9FA2-14504FF75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4974-C33E-4E06-84D7-5F7C4F57928D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D9B48-1F8D-4870-9E85-EAB2DB702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92061-48DA-4B5D-93C9-F207C2429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4E1C9-EDA1-488B-B2AE-75BB2F911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09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34620-195A-4586-A32A-A97D6DFE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13918D-B5CB-46E1-9091-26D63636AD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CAC2D-A150-4823-BDF6-A4E3A88A9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4974-C33E-4E06-84D7-5F7C4F57928D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0CBF0-9998-4926-85A7-28C507E73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73526-104F-4058-B739-66364040A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4E1C9-EDA1-488B-B2AE-75BB2F911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77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194E47-4FE5-47C3-B06A-F7D44C1F48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FB4E90-FD67-4C60-8A2F-D11C63EB03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EAE1A-1A34-4392-AFD2-14B79C165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4974-C33E-4E06-84D7-5F7C4F57928D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4D5721-2088-4613-A6E8-62AF2CBB8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4E6BC-1398-47BA-9871-F6590C28F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4E1C9-EDA1-488B-B2AE-75BB2F911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10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TT 2020 Content slid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50E3D-7CA1-4C38-A728-050E28642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B4B7EBC-3D37-4A2E-8F91-D752A833B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666E8-27DD-4902-9F77-9A231612CD1F}" type="datetime1">
              <a:rPr lang="en-GB" smtClean="0"/>
              <a:t>23/05/2025</a:t>
            </a:fld>
            <a:endParaRPr lang="en-GB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221D9CD-4580-47B3-9301-B8A1039C7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VTT – beyond the obvious</a:t>
            </a:r>
            <a:endParaRPr lang="en-GB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A7241A1-2E0B-4E00-8D6F-5A489B5FC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A5CCE-AC13-A746-9A72-5D19050CC0B7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6" name="VTT_LogoStack_v3_16092019 pienempi koko">
            <a:extLst>
              <a:ext uri="{FF2B5EF4-FFF2-40B4-BE49-F238E27FC236}">
                <a16:creationId xmlns:a16="http://schemas.microsoft.com/office/drawing/2014/main" id="{F2F5C000-215B-45BB-A043-A737546493C7}"/>
              </a:ext>
            </a:extLst>
          </p:cNvPr>
          <p:cNvGrpSpPr/>
          <p:nvPr/>
        </p:nvGrpSpPr>
        <p:grpSpPr>
          <a:xfrm>
            <a:off x="10724687" y="1"/>
            <a:ext cx="1159391" cy="782400"/>
            <a:chOff x="7909204" y="1770762"/>
            <a:chExt cx="971550" cy="655638"/>
          </a:xfrm>
        </p:grpSpPr>
        <p:grpSp>
          <p:nvGrpSpPr>
            <p:cNvPr id="7" name="_VTT_logo_102019_01_white_on_orange">
              <a:extLst>
                <a:ext uri="{FF2B5EF4-FFF2-40B4-BE49-F238E27FC236}">
                  <a16:creationId xmlns:a16="http://schemas.microsoft.com/office/drawing/2014/main" id="{9934189E-E112-4E8B-8CC5-7CEB9744426F}"/>
                </a:ext>
              </a:extLst>
            </p:cNvPr>
            <p:cNvGrpSpPr/>
            <p:nvPr/>
          </p:nvGrpSpPr>
          <p:grpSpPr>
            <a:xfrm>
              <a:off x="7909204" y="1770762"/>
              <a:ext cx="971550" cy="655638"/>
              <a:chOff x="379933" y="-15999"/>
              <a:chExt cx="971550" cy="655638"/>
            </a:xfrm>
          </p:grpSpPr>
          <p:sp>
            <p:nvSpPr>
              <p:cNvPr id="51" name="Box">
                <a:extLst>
                  <a:ext uri="{FF2B5EF4-FFF2-40B4-BE49-F238E27FC236}">
                    <a16:creationId xmlns:a16="http://schemas.microsoft.com/office/drawing/2014/main" id="{D83E3511-87CD-41C9-9E2A-2DBD58B49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933" y="-15999"/>
                <a:ext cx="971550" cy="655638"/>
              </a:xfrm>
              <a:prstGeom prst="rect">
                <a:avLst/>
              </a:prstGeom>
              <a:solidFill>
                <a:srgbClr val="F06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52" name="T2">
                <a:extLst>
                  <a:ext uri="{FF2B5EF4-FFF2-40B4-BE49-F238E27FC236}">
                    <a16:creationId xmlns:a16="http://schemas.microsoft.com/office/drawing/2014/main" id="{5BEE87E9-4DC8-415F-9739-FF00307FA4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758" y="168151"/>
                <a:ext cx="176213" cy="258763"/>
              </a:xfrm>
              <a:custGeom>
                <a:avLst/>
                <a:gdLst>
                  <a:gd name="T0" fmla="*/ 157 w 222"/>
                  <a:gd name="T1" fmla="*/ 325 h 325"/>
                  <a:gd name="T2" fmla="*/ 157 w 222"/>
                  <a:gd name="T3" fmla="*/ 78 h 325"/>
                  <a:gd name="T4" fmla="*/ 222 w 222"/>
                  <a:gd name="T5" fmla="*/ 78 h 325"/>
                  <a:gd name="T6" fmla="*/ 222 w 222"/>
                  <a:gd name="T7" fmla="*/ 0 h 325"/>
                  <a:gd name="T8" fmla="*/ 0 w 222"/>
                  <a:gd name="T9" fmla="*/ 0 h 325"/>
                  <a:gd name="T10" fmla="*/ 0 w 222"/>
                  <a:gd name="T11" fmla="*/ 78 h 325"/>
                  <a:gd name="T12" fmla="*/ 66 w 222"/>
                  <a:gd name="T13" fmla="*/ 78 h 325"/>
                  <a:gd name="T14" fmla="*/ 66 w 222"/>
                  <a:gd name="T15" fmla="*/ 325 h 325"/>
                  <a:gd name="T16" fmla="*/ 66 w 222"/>
                  <a:gd name="T17" fmla="*/ 325 h 325"/>
                  <a:gd name="T18" fmla="*/ 157 w 222"/>
                  <a:gd name="T19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2" h="325">
                    <a:moveTo>
                      <a:pt x="157" y="325"/>
                    </a:moveTo>
                    <a:lnTo>
                      <a:pt x="157" y="78"/>
                    </a:lnTo>
                    <a:lnTo>
                      <a:pt x="222" y="78"/>
                    </a:lnTo>
                    <a:lnTo>
                      <a:pt x="222" y="0"/>
                    </a:lnTo>
                    <a:lnTo>
                      <a:pt x="0" y="0"/>
                    </a:lnTo>
                    <a:lnTo>
                      <a:pt x="0" y="78"/>
                    </a:lnTo>
                    <a:lnTo>
                      <a:pt x="66" y="78"/>
                    </a:lnTo>
                    <a:lnTo>
                      <a:pt x="66" y="325"/>
                    </a:lnTo>
                    <a:lnTo>
                      <a:pt x="66" y="325"/>
                    </a:lnTo>
                    <a:lnTo>
                      <a:pt x="157" y="32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53" name="T1">
                <a:extLst>
                  <a:ext uri="{FF2B5EF4-FFF2-40B4-BE49-F238E27FC236}">
                    <a16:creationId xmlns:a16="http://schemas.microsoft.com/office/drawing/2014/main" id="{1B58C296-4DE2-4587-B039-CEDCC86C29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9033" y="168151"/>
                <a:ext cx="193675" cy="258763"/>
              </a:xfrm>
              <a:custGeom>
                <a:avLst/>
                <a:gdLst>
                  <a:gd name="T0" fmla="*/ 88 w 244"/>
                  <a:gd name="T1" fmla="*/ 78 h 325"/>
                  <a:gd name="T2" fmla="*/ 88 w 244"/>
                  <a:gd name="T3" fmla="*/ 325 h 325"/>
                  <a:gd name="T4" fmla="*/ 179 w 244"/>
                  <a:gd name="T5" fmla="*/ 325 h 325"/>
                  <a:gd name="T6" fmla="*/ 179 w 244"/>
                  <a:gd name="T7" fmla="*/ 78 h 325"/>
                  <a:gd name="T8" fmla="*/ 244 w 244"/>
                  <a:gd name="T9" fmla="*/ 78 h 325"/>
                  <a:gd name="T10" fmla="*/ 244 w 244"/>
                  <a:gd name="T11" fmla="*/ 0 h 325"/>
                  <a:gd name="T12" fmla="*/ 25 w 244"/>
                  <a:gd name="T13" fmla="*/ 0 h 325"/>
                  <a:gd name="T14" fmla="*/ 0 w 244"/>
                  <a:gd name="T15" fmla="*/ 78 h 325"/>
                  <a:gd name="T16" fmla="*/ 88 w 244"/>
                  <a:gd name="T17" fmla="*/ 78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4" h="325">
                    <a:moveTo>
                      <a:pt x="88" y="78"/>
                    </a:moveTo>
                    <a:lnTo>
                      <a:pt x="88" y="325"/>
                    </a:lnTo>
                    <a:lnTo>
                      <a:pt x="179" y="325"/>
                    </a:lnTo>
                    <a:lnTo>
                      <a:pt x="179" y="78"/>
                    </a:lnTo>
                    <a:lnTo>
                      <a:pt x="244" y="78"/>
                    </a:lnTo>
                    <a:lnTo>
                      <a:pt x="244" y="0"/>
                    </a:lnTo>
                    <a:lnTo>
                      <a:pt x="25" y="0"/>
                    </a:lnTo>
                    <a:lnTo>
                      <a:pt x="0" y="78"/>
                    </a:lnTo>
                    <a:lnTo>
                      <a:pt x="88" y="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54" name="V">
                <a:extLst>
                  <a:ext uri="{FF2B5EF4-FFF2-40B4-BE49-F238E27FC236}">
                    <a16:creationId xmlns:a16="http://schemas.microsoft.com/office/drawing/2014/main" id="{994B2AAE-EC6B-4F88-A527-A97FF1CF31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258" y="168151"/>
                <a:ext cx="230188" cy="258763"/>
              </a:xfrm>
              <a:custGeom>
                <a:avLst/>
                <a:gdLst>
                  <a:gd name="T0" fmla="*/ 184 w 289"/>
                  <a:gd name="T1" fmla="*/ 325 h 325"/>
                  <a:gd name="T2" fmla="*/ 289 w 289"/>
                  <a:gd name="T3" fmla="*/ 0 h 325"/>
                  <a:gd name="T4" fmla="*/ 197 w 289"/>
                  <a:gd name="T5" fmla="*/ 0 h 325"/>
                  <a:gd name="T6" fmla="*/ 143 w 289"/>
                  <a:gd name="T7" fmla="*/ 167 h 325"/>
                  <a:gd name="T8" fmla="*/ 135 w 289"/>
                  <a:gd name="T9" fmla="*/ 191 h 325"/>
                  <a:gd name="T10" fmla="*/ 135 w 289"/>
                  <a:gd name="T11" fmla="*/ 191 h 325"/>
                  <a:gd name="T12" fmla="*/ 135 w 289"/>
                  <a:gd name="T13" fmla="*/ 191 h 325"/>
                  <a:gd name="T14" fmla="*/ 135 w 289"/>
                  <a:gd name="T15" fmla="*/ 191 h 325"/>
                  <a:gd name="T16" fmla="*/ 135 w 289"/>
                  <a:gd name="T17" fmla="*/ 191 h 325"/>
                  <a:gd name="T18" fmla="*/ 135 w 289"/>
                  <a:gd name="T19" fmla="*/ 191 h 325"/>
                  <a:gd name="T20" fmla="*/ 135 w 289"/>
                  <a:gd name="T21" fmla="*/ 191 h 325"/>
                  <a:gd name="T22" fmla="*/ 128 w 289"/>
                  <a:gd name="T23" fmla="*/ 167 h 325"/>
                  <a:gd name="T24" fmla="*/ 91 w 289"/>
                  <a:gd name="T25" fmla="*/ 60 h 325"/>
                  <a:gd name="T26" fmla="*/ 0 w 289"/>
                  <a:gd name="T27" fmla="*/ 60 h 325"/>
                  <a:gd name="T28" fmla="*/ 90 w 289"/>
                  <a:gd name="T29" fmla="*/ 325 h 325"/>
                  <a:gd name="T30" fmla="*/ 184 w 289"/>
                  <a:gd name="T31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325">
                    <a:moveTo>
                      <a:pt x="184" y="325"/>
                    </a:moveTo>
                    <a:lnTo>
                      <a:pt x="289" y="0"/>
                    </a:lnTo>
                    <a:lnTo>
                      <a:pt x="197" y="0"/>
                    </a:lnTo>
                    <a:lnTo>
                      <a:pt x="143" y="167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28" y="167"/>
                    </a:lnTo>
                    <a:lnTo>
                      <a:pt x="91" y="60"/>
                    </a:lnTo>
                    <a:lnTo>
                      <a:pt x="0" y="60"/>
                    </a:lnTo>
                    <a:lnTo>
                      <a:pt x="90" y="325"/>
                    </a:lnTo>
                    <a:lnTo>
                      <a:pt x="184" y="32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8" name="_VTT_logo_102019_02_white_on_black" hidden="1">
              <a:extLst>
                <a:ext uri="{FF2B5EF4-FFF2-40B4-BE49-F238E27FC236}">
                  <a16:creationId xmlns:a16="http://schemas.microsoft.com/office/drawing/2014/main" id="{93C07F9F-6A91-42A2-8659-7C2033A19E35}"/>
                </a:ext>
              </a:extLst>
            </p:cNvPr>
            <p:cNvGrpSpPr/>
            <p:nvPr/>
          </p:nvGrpSpPr>
          <p:grpSpPr>
            <a:xfrm>
              <a:off x="7909204" y="1770762"/>
              <a:ext cx="971550" cy="655638"/>
              <a:chOff x="379933" y="-15999"/>
              <a:chExt cx="971550" cy="655638"/>
            </a:xfrm>
          </p:grpSpPr>
          <p:sp>
            <p:nvSpPr>
              <p:cNvPr id="47" name="Box">
                <a:extLst>
                  <a:ext uri="{FF2B5EF4-FFF2-40B4-BE49-F238E27FC236}">
                    <a16:creationId xmlns:a16="http://schemas.microsoft.com/office/drawing/2014/main" id="{AC01E7D7-DBBD-4AB8-AAD1-18C816A235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933" y="-15999"/>
                <a:ext cx="971550" cy="6556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8" name="T2">
                <a:extLst>
                  <a:ext uri="{FF2B5EF4-FFF2-40B4-BE49-F238E27FC236}">
                    <a16:creationId xmlns:a16="http://schemas.microsoft.com/office/drawing/2014/main" id="{D929E8D2-DFDD-45AD-8941-FD30E729B0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758" y="168151"/>
                <a:ext cx="176213" cy="258763"/>
              </a:xfrm>
              <a:custGeom>
                <a:avLst/>
                <a:gdLst>
                  <a:gd name="T0" fmla="*/ 157 w 222"/>
                  <a:gd name="T1" fmla="*/ 325 h 325"/>
                  <a:gd name="T2" fmla="*/ 157 w 222"/>
                  <a:gd name="T3" fmla="*/ 78 h 325"/>
                  <a:gd name="T4" fmla="*/ 222 w 222"/>
                  <a:gd name="T5" fmla="*/ 78 h 325"/>
                  <a:gd name="T6" fmla="*/ 222 w 222"/>
                  <a:gd name="T7" fmla="*/ 0 h 325"/>
                  <a:gd name="T8" fmla="*/ 0 w 222"/>
                  <a:gd name="T9" fmla="*/ 0 h 325"/>
                  <a:gd name="T10" fmla="*/ 0 w 222"/>
                  <a:gd name="T11" fmla="*/ 78 h 325"/>
                  <a:gd name="T12" fmla="*/ 66 w 222"/>
                  <a:gd name="T13" fmla="*/ 78 h 325"/>
                  <a:gd name="T14" fmla="*/ 66 w 222"/>
                  <a:gd name="T15" fmla="*/ 325 h 325"/>
                  <a:gd name="T16" fmla="*/ 66 w 222"/>
                  <a:gd name="T17" fmla="*/ 325 h 325"/>
                  <a:gd name="T18" fmla="*/ 157 w 222"/>
                  <a:gd name="T19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2" h="325">
                    <a:moveTo>
                      <a:pt x="157" y="325"/>
                    </a:moveTo>
                    <a:lnTo>
                      <a:pt x="157" y="78"/>
                    </a:lnTo>
                    <a:lnTo>
                      <a:pt x="222" y="78"/>
                    </a:lnTo>
                    <a:lnTo>
                      <a:pt x="222" y="0"/>
                    </a:lnTo>
                    <a:lnTo>
                      <a:pt x="0" y="0"/>
                    </a:lnTo>
                    <a:lnTo>
                      <a:pt x="0" y="78"/>
                    </a:lnTo>
                    <a:lnTo>
                      <a:pt x="66" y="78"/>
                    </a:lnTo>
                    <a:lnTo>
                      <a:pt x="66" y="325"/>
                    </a:lnTo>
                    <a:lnTo>
                      <a:pt x="66" y="325"/>
                    </a:lnTo>
                    <a:lnTo>
                      <a:pt x="157" y="32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9" name="T1">
                <a:extLst>
                  <a:ext uri="{FF2B5EF4-FFF2-40B4-BE49-F238E27FC236}">
                    <a16:creationId xmlns:a16="http://schemas.microsoft.com/office/drawing/2014/main" id="{BE973541-583C-4EAE-8EB5-2DB20C38C0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9033" y="168151"/>
                <a:ext cx="193675" cy="258763"/>
              </a:xfrm>
              <a:custGeom>
                <a:avLst/>
                <a:gdLst>
                  <a:gd name="T0" fmla="*/ 88 w 244"/>
                  <a:gd name="T1" fmla="*/ 78 h 325"/>
                  <a:gd name="T2" fmla="*/ 88 w 244"/>
                  <a:gd name="T3" fmla="*/ 325 h 325"/>
                  <a:gd name="T4" fmla="*/ 179 w 244"/>
                  <a:gd name="T5" fmla="*/ 325 h 325"/>
                  <a:gd name="T6" fmla="*/ 179 w 244"/>
                  <a:gd name="T7" fmla="*/ 78 h 325"/>
                  <a:gd name="T8" fmla="*/ 244 w 244"/>
                  <a:gd name="T9" fmla="*/ 78 h 325"/>
                  <a:gd name="T10" fmla="*/ 244 w 244"/>
                  <a:gd name="T11" fmla="*/ 0 h 325"/>
                  <a:gd name="T12" fmla="*/ 25 w 244"/>
                  <a:gd name="T13" fmla="*/ 0 h 325"/>
                  <a:gd name="T14" fmla="*/ 0 w 244"/>
                  <a:gd name="T15" fmla="*/ 78 h 325"/>
                  <a:gd name="T16" fmla="*/ 88 w 244"/>
                  <a:gd name="T17" fmla="*/ 78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4" h="325">
                    <a:moveTo>
                      <a:pt x="88" y="78"/>
                    </a:moveTo>
                    <a:lnTo>
                      <a:pt x="88" y="325"/>
                    </a:lnTo>
                    <a:lnTo>
                      <a:pt x="179" y="325"/>
                    </a:lnTo>
                    <a:lnTo>
                      <a:pt x="179" y="78"/>
                    </a:lnTo>
                    <a:lnTo>
                      <a:pt x="244" y="78"/>
                    </a:lnTo>
                    <a:lnTo>
                      <a:pt x="244" y="0"/>
                    </a:lnTo>
                    <a:lnTo>
                      <a:pt x="25" y="0"/>
                    </a:lnTo>
                    <a:lnTo>
                      <a:pt x="0" y="78"/>
                    </a:lnTo>
                    <a:lnTo>
                      <a:pt x="88" y="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50" name="V">
                <a:extLst>
                  <a:ext uri="{FF2B5EF4-FFF2-40B4-BE49-F238E27FC236}">
                    <a16:creationId xmlns:a16="http://schemas.microsoft.com/office/drawing/2014/main" id="{F0F91987-C24E-4F66-B43C-276F4A5A8E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258" y="168151"/>
                <a:ext cx="230188" cy="258763"/>
              </a:xfrm>
              <a:custGeom>
                <a:avLst/>
                <a:gdLst>
                  <a:gd name="T0" fmla="*/ 184 w 289"/>
                  <a:gd name="T1" fmla="*/ 325 h 325"/>
                  <a:gd name="T2" fmla="*/ 289 w 289"/>
                  <a:gd name="T3" fmla="*/ 0 h 325"/>
                  <a:gd name="T4" fmla="*/ 197 w 289"/>
                  <a:gd name="T5" fmla="*/ 0 h 325"/>
                  <a:gd name="T6" fmla="*/ 143 w 289"/>
                  <a:gd name="T7" fmla="*/ 167 h 325"/>
                  <a:gd name="T8" fmla="*/ 135 w 289"/>
                  <a:gd name="T9" fmla="*/ 191 h 325"/>
                  <a:gd name="T10" fmla="*/ 135 w 289"/>
                  <a:gd name="T11" fmla="*/ 191 h 325"/>
                  <a:gd name="T12" fmla="*/ 135 w 289"/>
                  <a:gd name="T13" fmla="*/ 191 h 325"/>
                  <a:gd name="T14" fmla="*/ 135 w 289"/>
                  <a:gd name="T15" fmla="*/ 191 h 325"/>
                  <a:gd name="T16" fmla="*/ 135 w 289"/>
                  <a:gd name="T17" fmla="*/ 191 h 325"/>
                  <a:gd name="T18" fmla="*/ 135 w 289"/>
                  <a:gd name="T19" fmla="*/ 191 h 325"/>
                  <a:gd name="T20" fmla="*/ 135 w 289"/>
                  <a:gd name="T21" fmla="*/ 191 h 325"/>
                  <a:gd name="T22" fmla="*/ 128 w 289"/>
                  <a:gd name="T23" fmla="*/ 167 h 325"/>
                  <a:gd name="T24" fmla="*/ 91 w 289"/>
                  <a:gd name="T25" fmla="*/ 60 h 325"/>
                  <a:gd name="T26" fmla="*/ 0 w 289"/>
                  <a:gd name="T27" fmla="*/ 60 h 325"/>
                  <a:gd name="T28" fmla="*/ 90 w 289"/>
                  <a:gd name="T29" fmla="*/ 325 h 325"/>
                  <a:gd name="T30" fmla="*/ 184 w 289"/>
                  <a:gd name="T31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325">
                    <a:moveTo>
                      <a:pt x="184" y="325"/>
                    </a:moveTo>
                    <a:lnTo>
                      <a:pt x="289" y="0"/>
                    </a:lnTo>
                    <a:lnTo>
                      <a:pt x="197" y="0"/>
                    </a:lnTo>
                    <a:lnTo>
                      <a:pt x="143" y="167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28" y="167"/>
                    </a:lnTo>
                    <a:lnTo>
                      <a:pt x="91" y="60"/>
                    </a:lnTo>
                    <a:lnTo>
                      <a:pt x="0" y="60"/>
                    </a:lnTo>
                    <a:lnTo>
                      <a:pt x="90" y="325"/>
                    </a:lnTo>
                    <a:lnTo>
                      <a:pt x="184" y="32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_VTT_logo_102019_03_white_on_blue" hidden="1">
              <a:extLst>
                <a:ext uri="{FF2B5EF4-FFF2-40B4-BE49-F238E27FC236}">
                  <a16:creationId xmlns:a16="http://schemas.microsoft.com/office/drawing/2014/main" id="{012D5B37-4ED7-4746-86E5-17E13AE1CB8A}"/>
                </a:ext>
              </a:extLst>
            </p:cNvPr>
            <p:cNvGrpSpPr/>
            <p:nvPr/>
          </p:nvGrpSpPr>
          <p:grpSpPr>
            <a:xfrm>
              <a:off x="7909204" y="1770762"/>
              <a:ext cx="971550" cy="655638"/>
              <a:chOff x="379933" y="-15999"/>
              <a:chExt cx="971550" cy="655638"/>
            </a:xfrm>
          </p:grpSpPr>
          <p:sp>
            <p:nvSpPr>
              <p:cNvPr id="43" name="Box">
                <a:extLst>
                  <a:ext uri="{FF2B5EF4-FFF2-40B4-BE49-F238E27FC236}">
                    <a16:creationId xmlns:a16="http://schemas.microsoft.com/office/drawing/2014/main" id="{5F074957-D5B3-49D7-B2E6-EDD3D6C016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933" y="-15999"/>
                <a:ext cx="971550" cy="655638"/>
              </a:xfrm>
              <a:prstGeom prst="rect">
                <a:avLst/>
              </a:prstGeom>
              <a:solidFill>
                <a:srgbClr val="0057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4" name="T2">
                <a:extLst>
                  <a:ext uri="{FF2B5EF4-FFF2-40B4-BE49-F238E27FC236}">
                    <a16:creationId xmlns:a16="http://schemas.microsoft.com/office/drawing/2014/main" id="{F208F89A-4430-4BA9-BD94-5C94B51B0D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758" y="168151"/>
                <a:ext cx="176213" cy="258763"/>
              </a:xfrm>
              <a:custGeom>
                <a:avLst/>
                <a:gdLst>
                  <a:gd name="T0" fmla="*/ 157 w 222"/>
                  <a:gd name="T1" fmla="*/ 325 h 325"/>
                  <a:gd name="T2" fmla="*/ 157 w 222"/>
                  <a:gd name="T3" fmla="*/ 78 h 325"/>
                  <a:gd name="T4" fmla="*/ 222 w 222"/>
                  <a:gd name="T5" fmla="*/ 78 h 325"/>
                  <a:gd name="T6" fmla="*/ 222 w 222"/>
                  <a:gd name="T7" fmla="*/ 0 h 325"/>
                  <a:gd name="T8" fmla="*/ 0 w 222"/>
                  <a:gd name="T9" fmla="*/ 0 h 325"/>
                  <a:gd name="T10" fmla="*/ 0 w 222"/>
                  <a:gd name="T11" fmla="*/ 78 h 325"/>
                  <a:gd name="T12" fmla="*/ 66 w 222"/>
                  <a:gd name="T13" fmla="*/ 78 h 325"/>
                  <a:gd name="T14" fmla="*/ 66 w 222"/>
                  <a:gd name="T15" fmla="*/ 325 h 325"/>
                  <a:gd name="T16" fmla="*/ 66 w 222"/>
                  <a:gd name="T17" fmla="*/ 325 h 325"/>
                  <a:gd name="T18" fmla="*/ 157 w 222"/>
                  <a:gd name="T19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2" h="325">
                    <a:moveTo>
                      <a:pt x="157" y="325"/>
                    </a:moveTo>
                    <a:lnTo>
                      <a:pt x="157" y="78"/>
                    </a:lnTo>
                    <a:lnTo>
                      <a:pt x="222" y="78"/>
                    </a:lnTo>
                    <a:lnTo>
                      <a:pt x="222" y="0"/>
                    </a:lnTo>
                    <a:lnTo>
                      <a:pt x="0" y="0"/>
                    </a:lnTo>
                    <a:lnTo>
                      <a:pt x="0" y="78"/>
                    </a:lnTo>
                    <a:lnTo>
                      <a:pt x="66" y="78"/>
                    </a:lnTo>
                    <a:lnTo>
                      <a:pt x="66" y="325"/>
                    </a:lnTo>
                    <a:lnTo>
                      <a:pt x="66" y="325"/>
                    </a:lnTo>
                    <a:lnTo>
                      <a:pt x="157" y="32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5" name="T1">
                <a:extLst>
                  <a:ext uri="{FF2B5EF4-FFF2-40B4-BE49-F238E27FC236}">
                    <a16:creationId xmlns:a16="http://schemas.microsoft.com/office/drawing/2014/main" id="{11DB7D2E-2D0A-485F-A764-C7CA5118A1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9033" y="168151"/>
                <a:ext cx="193675" cy="258763"/>
              </a:xfrm>
              <a:custGeom>
                <a:avLst/>
                <a:gdLst>
                  <a:gd name="T0" fmla="*/ 88 w 244"/>
                  <a:gd name="T1" fmla="*/ 78 h 325"/>
                  <a:gd name="T2" fmla="*/ 88 w 244"/>
                  <a:gd name="T3" fmla="*/ 325 h 325"/>
                  <a:gd name="T4" fmla="*/ 179 w 244"/>
                  <a:gd name="T5" fmla="*/ 325 h 325"/>
                  <a:gd name="T6" fmla="*/ 179 w 244"/>
                  <a:gd name="T7" fmla="*/ 78 h 325"/>
                  <a:gd name="T8" fmla="*/ 244 w 244"/>
                  <a:gd name="T9" fmla="*/ 78 h 325"/>
                  <a:gd name="T10" fmla="*/ 244 w 244"/>
                  <a:gd name="T11" fmla="*/ 0 h 325"/>
                  <a:gd name="T12" fmla="*/ 25 w 244"/>
                  <a:gd name="T13" fmla="*/ 0 h 325"/>
                  <a:gd name="T14" fmla="*/ 0 w 244"/>
                  <a:gd name="T15" fmla="*/ 78 h 325"/>
                  <a:gd name="T16" fmla="*/ 88 w 244"/>
                  <a:gd name="T17" fmla="*/ 78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4" h="325">
                    <a:moveTo>
                      <a:pt x="88" y="78"/>
                    </a:moveTo>
                    <a:lnTo>
                      <a:pt x="88" y="325"/>
                    </a:lnTo>
                    <a:lnTo>
                      <a:pt x="179" y="325"/>
                    </a:lnTo>
                    <a:lnTo>
                      <a:pt x="179" y="78"/>
                    </a:lnTo>
                    <a:lnTo>
                      <a:pt x="244" y="78"/>
                    </a:lnTo>
                    <a:lnTo>
                      <a:pt x="244" y="0"/>
                    </a:lnTo>
                    <a:lnTo>
                      <a:pt x="25" y="0"/>
                    </a:lnTo>
                    <a:lnTo>
                      <a:pt x="0" y="78"/>
                    </a:lnTo>
                    <a:lnTo>
                      <a:pt x="88" y="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6" name="V">
                <a:extLst>
                  <a:ext uri="{FF2B5EF4-FFF2-40B4-BE49-F238E27FC236}">
                    <a16:creationId xmlns:a16="http://schemas.microsoft.com/office/drawing/2014/main" id="{00769B10-D29C-4121-904B-00942A5AC4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258" y="168151"/>
                <a:ext cx="230188" cy="258763"/>
              </a:xfrm>
              <a:custGeom>
                <a:avLst/>
                <a:gdLst>
                  <a:gd name="T0" fmla="*/ 184 w 289"/>
                  <a:gd name="T1" fmla="*/ 325 h 325"/>
                  <a:gd name="T2" fmla="*/ 289 w 289"/>
                  <a:gd name="T3" fmla="*/ 0 h 325"/>
                  <a:gd name="T4" fmla="*/ 197 w 289"/>
                  <a:gd name="T5" fmla="*/ 0 h 325"/>
                  <a:gd name="T6" fmla="*/ 143 w 289"/>
                  <a:gd name="T7" fmla="*/ 167 h 325"/>
                  <a:gd name="T8" fmla="*/ 135 w 289"/>
                  <a:gd name="T9" fmla="*/ 191 h 325"/>
                  <a:gd name="T10" fmla="*/ 135 w 289"/>
                  <a:gd name="T11" fmla="*/ 191 h 325"/>
                  <a:gd name="T12" fmla="*/ 135 w 289"/>
                  <a:gd name="T13" fmla="*/ 191 h 325"/>
                  <a:gd name="T14" fmla="*/ 135 w 289"/>
                  <a:gd name="T15" fmla="*/ 191 h 325"/>
                  <a:gd name="T16" fmla="*/ 135 w 289"/>
                  <a:gd name="T17" fmla="*/ 191 h 325"/>
                  <a:gd name="T18" fmla="*/ 135 w 289"/>
                  <a:gd name="T19" fmla="*/ 191 h 325"/>
                  <a:gd name="T20" fmla="*/ 135 w 289"/>
                  <a:gd name="T21" fmla="*/ 191 h 325"/>
                  <a:gd name="T22" fmla="*/ 128 w 289"/>
                  <a:gd name="T23" fmla="*/ 167 h 325"/>
                  <a:gd name="T24" fmla="*/ 91 w 289"/>
                  <a:gd name="T25" fmla="*/ 60 h 325"/>
                  <a:gd name="T26" fmla="*/ 0 w 289"/>
                  <a:gd name="T27" fmla="*/ 60 h 325"/>
                  <a:gd name="T28" fmla="*/ 90 w 289"/>
                  <a:gd name="T29" fmla="*/ 325 h 325"/>
                  <a:gd name="T30" fmla="*/ 184 w 289"/>
                  <a:gd name="T31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325">
                    <a:moveTo>
                      <a:pt x="184" y="325"/>
                    </a:moveTo>
                    <a:lnTo>
                      <a:pt x="289" y="0"/>
                    </a:lnTo>
                    <a:lnTo>
                      <a:pt x="197" y="0"/>
                    </a:lnTo>
                    <a:lnTo>
                      <a:pt x="143" y="167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28" y="167"/>
                    </a:lnTo>
                    <a:lnTo>
                      <a:pt x="91" y="60"/>
                    </a:lnTo>
                    <a:lnTo>
                      <a:pt x="0" y="60"/>
                    </a:lnTo>
                    <a:lnTo>
                      <a:pt x="90" y="325"/>
                    </a:lnTo>
                    <a:lnTo>
                      <a:pt x="184" y="32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_VTT_logo_102019_04_white_on_dark_grey" hidden="1">
              <a:extLst>
                <a:ext uri="{FF2B5EF4-FFF2-40B4-BE49-F238E27FC236}">
                  <a16:creationId xmlns:a16="http://schemas.microsoft.com/office/drawing/2014/main" id="{26A696E7-1CE0-4366-8250-3D8752A74236}"/>
                </a:ext>
              </a:extLst>
            </p:cNvPr>
            <p:cNvGrpSpPr/>
            <p:nvPr/>
          </p:nvGrpSpPr>
          <p:grpSpPr>
            <a:xfrm>
              <a:off x="7909204" y="1770762"/>
              <a:ext cx="971550" cy="655638"/>
              <a:chOff x="379933" y="-15999"/>
              <a:chExt cx="971550" cy="655638"/>
            </a:xfrm>
          </p:grpSpPr>
          <p:sp>
            <p:nvSpPr>
              <p:cNvPr id="39" name="Box">
                <a:extLst>
                  <a:ext uri="{FF2B5EF4-FFF2-40B4-BE49-F238E27FC236}">
                    <a16:creationId xmlns:a16="http://schemas.microsoft.com/office/drawing/2014/main" id="{55128D97-4F0A-4022-A63E-7F9D469426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933" y="-15999"/>
                <a:ext cx="971550" cy="655638"/>
              </a:xfrm>
              <a:prstGeom prst="rect">
                <a:avLst/>
              </a:prstGeom>
              <a:solidFill>
                <a:srgbClr val="AFAF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0" name="T2">
                <a:extLst>
                  <a:ext uri="{FF2B5EF4-FFF2-40B4-BE49-F238E27FC236}">
                    <a16:creationId xmlns:a16="http://schemas.microsoft.com/office/drawing/2014/main" id="{4F543580-ED9B-4A11-A6D2-67C160FF9C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758" y="168151"/>
                <a:ext cx="176213" cy="258763"/>
              </a:xfrm>
              <a:custGeom>
                <a:avLst/>
                <a:gdLst>
                  <a:gd name="T0" fmla="*/ 157 w 222"/>
                  <a:gd name="T1" fmla="*/ 325 h 325"/>
                  <a:gd name="T2" fmla="*/ 157 w 222"/>
                  <a:gd name="T3" fmla="*/ 78 h 325"/>
                  <a:gd name="T4" fmla="*/ 222 w 222"/>
                  <a:gd name="T5" fmla="*/ 78 h 325"/>
                  <a:gd name="T6" fmla="*/ 222 w 222"/>
                  <a:gd name="T7" fmla="*/ 0 h 325"/>
                  <a:gd name="T8" fmla="*/ 0 w 222"/>
                  <a:gd name="T9" fmla="*/ 0 h 325"/>
                  <a:gd name="T10" fmla="*/ 0 w 222"/>
                  <a:gd name="T11" fmla="*/ 78 h 325"/>
                  <a:gd name="T12" fmla="*/ 66 w 222"/>
                  <a:gd name="T13" fmla="*/ 78 h 325"/>
                  <a:gd name="T14" fmla="*/ 66 w 222"/>
                  <a:gd name="T15" fmla="*/ 325 h 325"/>
                  <a:gd name="T16" fmla="*/ 66 w 222"/>
                  <a:gd name="T17" fmla="*/ 325 h 325"/>
                  <a:gd name="T18" fmla="*/ 157 w 222"/>
                  <a:gd name="T19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2" h="325">
                    <a:moveTo>
                      <a:pt x="157" y="325"/>
                    </a:moveTo>
                    <a:lnTo>
                      <a:pt x="157" y="78"/>
                    </a:lnTo>
                    <a:lnTo>
                      <a:pt x="222" y="78"/>
                    </a:lnTo>
                    <a:lnTo>
                      <a:pt x="222" y="0"/>
                    </a:lnTo>
                    <a:lnTo>
                      <a:pt x="0" y="0"/>
                    </a:lnTo>
                    <a:lnTo>
                      <a:pt x="0" y="78"/>
                    </a:lnTo>
                    <a:lnTo>
                      <a:pt x="66" y="78"/>
                    </a:lnTo>
                    <a:lnTo>
                      <a:pt x="66" y="325"/>
                    </a:lnTo>
                    <a:lnTo>
                      <a:pt x="66" y="325"/>
                    </a:lnTo>
                    <a:lnTo>
                      <a:pt x="157" y="32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1" name="T1">
                <a:extLst>
                  <a:ext uri="{FF2B5EF4-FFF2-40B4-BE49-F238E27FC236}">
                    <a16:creationId xmlns:a16="http://schemas.microsoft.com/office/drawing/2014/main" id="{A057685D-5774-44E9-A687-7D1265E030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9033" y="168151"/>
                <a:ext cx="193675" cy="258763"/>
              </a:xfrm>
              <a:custGeom>
                <a:avLst/>
                <a:gdLst>
                  <a:gd name="T0" fmla="*/ 88 w 244"/>
                  <a:gd name="T1" fmla="*/ 78 h 325"/>
                  <a:gd name="T2" fmla="*/ 88 w 244"/>
                  <a:gd name="T3" fmla="*/ 325 h 325"/>
                  <a:gd name="T4" fmla="*/ 179 w 244"/>
                  <a:gd name="T5" fmla="*/ 325 h 325"/>
                  <a:gd name="T6" fmla="*/ 179 w 244"/>
                  <a:gd name="T7" fmla="*/ 78 h 325"/>
                  <a:gd name="T8" fmla="*/ 244 w 244"/>
                  <a:gd name="T9" fmla="*/ 78 h 325"/>
                  <a:gd name="T10" fmla="*/ 244 w 244"/>
                  <a:gd name="T11" fmla="*/ 0 h 325"/>
                  <a:gd name="T12" fmla="*/ 25 w 244"/>
                  <a:gd name="T13" fmla="*/ 0 h 325"/>
                  <a:gd name="T14" fmla="*/ 0 w 244"/>
                  <a:gd name="T15" fmla="*/ 78 h 325"/>
                  <a:gd name="T16" fmla="*/ 88 w 244"/>
                  <a:gd name="T17" fmla="*/ 78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4" h="325">
                    <a:moveTo>
                      <a:pt x="88" y="78"/>
                    </a:moveTo>
                    <a:lnTo>
                      <a:pt x="88" y="325"/>
                    </a:lnTo>
                    <a:lnTo>
                      <a:pt x="179" y="325"/>
                    </a:lnTo>
                    <a:lnTo>
                      <a:pt x="179" y="78"/>
                    </a:lnTo>
                    <a:lnTo>
                      <a:pt x="244" y="78"/>
                    </a:lnTo>
                    <a:lnTo>
                      <a:pt x="244" y="0"/>
                    </a:lnTo>
                    <a:lnTo>
                      <a:pt x="25" y="0"/>
                    </a:lnTo>
                    <a:lnTo>
                      <a:pt x="0" y="78"/>
                    </a:lnTo>
                    <a:lnTo>
                      <a:pt x="88" y="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2" name="V">
                <a:extLst>
                  <a:ext uri="{FF2B5EF4-FFF2-40B4-BE49-F238E27FC236}">
                    <a16:creationId xmlns:a16="http://schemas.microsoft.com/office/drawing/2014/main" id="{765C59E4-E56C-4564-B427-000A9A1B7A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258" y="168151"/>
                <a:ext cx="230188" cy="258763"/>
              </a:xfrm>
              <a:custGeom>
                <a:avLst/>
                <a:gdLst>
                  <a:gd name="T0" fmla="*/ 184 w 289"/>
                  <a:gd name="T1" fmla="*/ 325 h 325"/>
                  <a:gd name="T2" fmla="*/ 289 w 289"/>
                  <a:gd name="T3" fmla="*/ 0 h 325"/>
                  <a:gd name="T4" fmla="*/ 197 w 289"/>
                  <a:gd name="T5" fmla="*/ 0 h 325"/>
                  <a:gd name="T6" fmla="*/ 143 w 289"/>
                  <a:gd name="T7" fmla="*/ 167 h 325"/>
                  <a:gd name="T8" fmla="*/ 135 w 289"/>
                  <a:gd name="T9" fmla="*/ 191 h 325"/>
                  <a:gd name="T10" fmla="*/ 135 w 289"/>
                  <a:gd name="T11" fmla="*/ 191 h 325"/>
                  <a:gd name="T12" fmla="*/ 135 w 289"/>
                  <a:gd name="T13" fmla="*/ 191 h 325"/>
                  <a:gd name="T14" fmla="*/ 135 w 289"/>
                  <a:gd name="T15" fmla="*/ 191 h 325"/>
                  <a:gd name="T16" fmla="*/ 135 w 289"/>
                  <a:gd name="T17" fmla="*/ 191 h 325"/>
                  <a:gd name="T18" fmla="*/ 135 w 289"/>
                  <a:gd name="T19" fmla="*/ 191 h 325"/>
                  <a:gd name="T20" fmla="*/ 135 w 289"/>
                  <a:gd name="T21" fmla="*/ 191 h 325"/>
                  <a:gd name="T22" fmla="*/ 128 w 289"/>
                  <a:gd name="T23" fmla="*/ 167 h 325"/>
                  <a:gd name="T24" fmla="*/ 91 w 289"/>
                  <a:gd name="T25" fmla="*/ 60 h 325"/>
                  <a:gd name="T26" fmla="*/ 0 w 289"/>
                  <a:gd name="T27" fmla="*/ 60 h 325"/>
                  <a:gd name="T28" fmla="*/ 90 w 289"/>
                  <a:gd name="T29" fmla="*/ 325 h 325"/>
                  <a:gd name="T30" fmla="*/ 184 w 289"/>
                  <a:gd name="T31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325">
                    <a:moveTo>
                      <a:pt x="184" y="325"/>
                    </a:moveTo>
                    <a:lnTo>
                      <a:pt x="289" y="0"/>
                    </a:lnTo>
                    <a:lnTo>
                      <a:pt x="197" y="0"/>
                    </a:lnTo>
                    <a:lnTo>
                      <a:pt x="143" y="167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28" y="167"/>
                    </a:lnTo>
                    <a:lnTo>
                      <a:pt x="91" y="60"/>
                    </a:lnTo>
                    <a:lnTo>
                      <a:pt x="0" y="60"/>
                    </a:lnTo>
                    <a:lnTo>
                      <a:pt x="90" y="325"/>
                    </a:lnTo>
                    <a:lnTo>
                      <a:pt x="184" y="32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4" name="_VTT_logo_102019_05_dark_grey_on_white" hidden="1">
              <a:extLst>
                <a:ext uri="{FF2B5EF4-FFF2-40B4-BE49-F238E27FC236}">
                  <a16:creationId xmlns:a16="http://schemas.microsoft.com/office/drawing/2014/main" id="{E27017F0-90AA-4277-A174-75B74647B7D2}"/>
                </a:ext>
              </a:extLst>
            </p:cNvPr>
            <p:cNvGrpSpPr/>
            <p:nvPr/>
          </p:nvGrpSpPr>
          <p:grpSpPr>
            <a:xfrm>
              <a:off x="7909204" y="1770762"/>
              <a:ext cx="971550" cy="655638"/>
              <a:chOff x="379933" y="-15999"/>
              <a:chExt cx="971550" cy="655638"/>
            </a:xfrm>
          </p:grpSpPr>
          <p:sp>
            <p:nvSpPr>
              <p:cNvPr id="35" name="Box">
                <a:extLst>
                  <a:ext uri="{FF2B5EF4-FFF2-40B4-BE49-F238E27FC236}">
                    <a16:creationId xmlns:a16="http://schemas.microsoft.com/office/drawing/2014/main" id="{6D0AF0E7-57E1-459D-8753-C07EC145BA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933" y="-15999"/>
                <a:ext cx="971550" cy="6556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6" name="T2">
                <a:extLst>
                  <a:ext uri="{FF2B5EF4-FFF2-40B4-BE49-F238E27FC236}">
                    <a16:creationId xmlns:a16="http://schemas.microsoft.com/office/drawing/2014/main" id="{2B1A1DAD-A712-4A72-900E-62E9B802C7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758" y="168151"/>
                <a:ext cx="176213" cy="258763"/>
              </a:xfrm>
              <a:custGeom>
                <a:avLst/>
                <a:gdLst>
                  <a:gd name="T0" fmla="*/ 157 w 222"/>
                  <a:gd name="T1" fmla="*/ 325 h 325"/>
                  <a:gd name="T2" fmla="*/ 157 w 222"/>
                  <a:gd name="T3" fmla="*/ 78 h 325"/>
                  <a:gd name="T4" fmla="*/ 222 w 222"/>
                  <a:gd name="T5" fmla="*/ 78 h 325"/>
                  <a:gd name="T6" fmla="*/ 222 w 222"/>
                  <a:gd name="T7" fmla="*/ 0 h 325"/>
                  <a:gd name="T8" fmla="*/ 0 w 222"/>
                  <a:gd name="T9" fmla="*/ 0 h 325"/>
                  <a:gd name="T10" fmla="*/ 0 w 222"/>
                  <a:gd name="T11" fmla="*/ 78 h 325"/>
                  <a:gd name="T12" fmla="*/ 66 w 222"/>
                  <a:gd name="T13" fmla="*/ 78 h 325"/>
                  <a:gd name="T14" fmla="*/ 66 w 222"/>
                  <a:gd name="T15" fmla="*/ 325 h 325"/>
                  <a:gd name="T16" fmla="*/ 66 w 222"/>
                  <a:gd name="T17" fmla="*/ 325 h 325"/>
                  <a:gd name="T18" fmla="*/ 157 w 222"/>
                  <a:gd name="T19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2" h="325">
                    <a:moveTo>
                      <a:pt x="157" y="325"/>
                    </a:moveTo>
                    <a:lnTo>
                      <a:pt x="157" y="78"/>
                    </a:lnTo>
                    <a:lnTo>
                      <a:pt x="222" y="78"/>
                    </a:lnTo>
                    <a:lnTo>
                      <a:pt x="222" y="0"/>
                    </a:lnTo>
                    <a:lnTo>
                      <a:pt x="0" y="0"/>
                    </a:lnTo>
                    <a:lnTo>
                      <a:pt x="0" y="78"/>
                    </a:lnTo>
                    <a:lnTo>
                      <a:pt x="66" y="78"/>
                    </a:lnTo>
                    <a:lnTo>
                      <a:pt x="66" y="325"/>
                    </a:lnTo>
                    <a:lnTo>
                      <a:pt x="66" y="325"/>
                    </a:lnTo>
                    <a:lnTo>
                      <a:pt x="157" y="325"/>
                    </a:lnTo>
                    <a:close/>
                  </a:path>
                </a:pathLst>
              </a:custGeom>
              <a:solidFill>
                <a:srgbClr val="AFAF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7" name="T1">
                <a:extLst>
                  <a:ext uri="{FF2B5EF4-FFF2-40B4-BE49-F238E27FC236}">
                    <a16:creationId xmlns:a16="http://schemas.microsoft.com/office/drawing/2014/main" id="{4ADEFC7E-1430-4D7F-B9D4-52A29832D1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9033" y="168151"/>
                <a:ext cx="193675" cy="258763"/>
              </a:xfrm>
              <a:custGeom>
                <a:avLst/>
                <a:gdLst>
                  <a:gd name="T0" fmla="*/ 88 w 244"/>
                  <a:gd name="T1" fmla="*/ 78 h 325"/>
                  <a:gd name="T2" fmla="*/ 88 w 244"/>
                  <a:gd name="T3" fmla="*/ 325 h 325"/>
                  <a:gd name="T4" fmla="*/ 179 w 244"/>
                  <a:gd name="T5" fmla="*/ 325 h 325"/>
                  <a:gd name="T6" fmla="*/ 179 w 244"/>
                  <a:gd name="T7" fmla="*/ 78 h 325"/>
                  <a:gd name="T8" fmla="*/ 244 w 244"/>
                  <a:gd name="T9" fmla="*/ 78 h 325"/>
                  <a:gd name="T10" fmla="*/ 244 w 244"/>
                  <a:gd name="T11" fmla="*/ 0 h 325"/>
                  <a:gd name="T12" fmla="*/ 25 w 244"/>
                  <a:gd name="T13" fmla="*/ 0 h 325"/>
                  <a:gd name="T14" fmla="*/ 0 w 244"/>
                  <a:gd name="T15" fmla="*/ 78 h 325"/>
                  <a:gd name="T16" fmla="*/ 88 w 244"/>
                  <a:gd name="T17" fmla="*/ 78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4" h="325">
                    <a:moveTo>
                      <a:pt x="88" y="78"/>
                    </a:moveTo>
                    <a:lnTo>
                      <a:pt x="88" y="325"/>
                    </a:lnTo>
                    <a:lnTo>
                      <a:pt x="179" y="325"/>
                    </a:lnTo>
                    <a:lnTo>
                      <a:pt x="179" y="78"/>
                    </a:lnTo>
                    <a:lnTo>
                      <a:pt x="244" y="78"/>
                    </a:lnTo>
                    <a:lnTo>
                      <a:pt x="244" y="0"/>
                    </a:lnTo>
                    <a:lnTo>
                      <a:pt x="25" y="0"/>
                    </a:lnTo>
                    <a:lnTo>
                      <a:pt x="0" y="78"/>
                    </a:lnTo>
                    <a:lnTo>
                      <a:pt x="88" y="78"/>
                    </a:lnTo>
                    <a:close/>
                  </a:path>
                </a:pathLst>
              </a:custGeom>
              <a:solidFill>
                <a:srgbClr val="AFAF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8" name="V">
                <a:extLst>
                  <a:ext uri="{FF2B5EF4-FFF2-40B4-BE49-F238E27FC236}">
                    <a16:creationId xmlns:a16="http://schemas.microsoft.com/office/drawing/2014/main" id="{C1926634-FDB8-463C-9F67-949C2A3B1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258" y="168151"/>
                <a:ext cx="230188" cy="258763"/>
              </a:xfrm>
              <a:custGeom>
                <a:avLst/>
                <a:gdLst>
                  <a:gd name="T0" fmla="*/ 184 w 289"/>
                  <a:gd name="T1" fmla="*/ 325 h 325"/>
                  <a:gd name="T2" fmla="*/ 289 w 289"/>
                  <a:gd name="T3" fmla="*/ 0 h 325"/>
                  <a:gd name="T4" fmla="*/ 197 w 289"/>
                  <a:gd name="T5" fmla="*/ 0 h 325"/>
                  <a:gd name="T6" fmla="*/ 143 w 289"/>
                  <a:gd name="T7" fmla="*/ 167 h 325"/>
                  <a:gd name="T8" fmla="*/ 135 w 289"/>
                  <a:gd name="T9" fmla="*/ 191 h 325"/>
                  <a:gd name="T10" fmla="*/ 135 w 289"/>
                  <a:gd name="T11" fmla="*/ 191 h 325"/>
                  <a:gd name="T12" fmla="*/ 135 w 289"/>
                  <a:gd name="T13" fmla="*/ 191 h 325"/>
                  <a:gd name="T14" fmla="*/ 135 w 289"/>
                  <a:gd name="T15" fmla="*/ 191 h 325"/>
                  <a:gd name="T16" fmla="*/ 135 w 289"/>
                  <a:gd name="T17" fmla="*/ 191 h 325"/>
                  <a:gd name="T18" fmla="*/ 135 w 289"/>
                  <a:gd name="T19" fmla="*/ 191 h 325"/>
                  <a:gd name="T20" fmla="*/ 135 w 289"/>
                  <a:gd name="T21" fmla="*/ 191 h 325"/>
                  <a:gd name="T22" fmla="*/ 128 w 289"/>
                  <a:gd name="T23" fmla="*/ 167 h 325"/>
                  <a:gd name="T24" fmla="*/ 91 w 289"/>
                  <a:gd name="T25" fmla="*/ 60 h 325"/>
                  <a:gd name="T26" fmla="*/ 0 w 289"/>
                  <a:gd name="T27" fmla="*/ 60 h 325"/>
                  <a:gd name="T28" fmla="*/ 90 w 289"/>
                  <a:gd name="T29" fmla="*/ 325 h 325"/>
                  <a:gd name="T30" fmla="*/ 184 w 289"/>
                  <a:gd name="T31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325">
                    <a:moveTo>
                      <a:pt x="184" y="325"/>
                    </a:moveTo>
                    <a:lnTo>
                      <a:pt x="289" y="0"/>
                    </a:lnTo>
                    <a:lnTo>
                      <a:pt x="197" y="0"/>
                    </a:lnTo>
                    <a:lnTo>
                      <a:pt x="143" y="167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28" y="167"/>
                    </a:lnTo>
                    <a:lnTo>
                      <a:pt x="91" y="60"/>
                    </a:lnTo>
                    <a:lnTo>
                      <a:pt x="0" y="60"/>
                    </a:lnTo>
                    <a:lnTo>
                      <a:pt x="90" y="325"/>
                    </a:lnTo>
                    <a:lnTo>
                      <a:pt x="184" y="325"/>
                    </a:lnTo>
                    <a:close/>
                  </a:path>
                </a:pathLst>
              </a:custGeom>
              <a:solidFill>
                <a:srgbClr val="AFAF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_VTT_logo_102019_06_orange_blue_on_white" hidden="1">
              <a:extLst>
                <a:ext uri="{FF2B5EF4-FFF2-40B4-BE49-F238E27FC236}">
                  <a16:creationId xmlns:a16="http://schemas.microsoft.com/office/drawing/2014/main" id="{6EA9C193-60C6-47D0-8E73-7A01E47B6EED}"/>
                </a:ext>
              </a:extLst>
            </p:cNvPr>
            <p:cNvGrpSpPr/>
            <p:nvPr/>
          </p:nvGrpSpPr>
          <p:grpSpPr>
            <a:xfrm>
              <a:off x="7909204" y="1770762"/>
              <a:ext cx="971550" cy="655638"/>
              <a:chOff x="379933" y="-15999"/>
              <a:chExt cx="971550" cy="655638"/>
            </a:xfrm>
          </p:grpSpPr>
          <p:sp>
            <p:nvSpPr>
              <p:cNvPr id="31" name="Box">
                <a:extLst>
                  <a:ext uri="{FF2B5EF4-FFF2-40B4-BE49-F238E27FC236}">
                    <a16:creationId xmlns:a16="http://schemas.microsoft.com/office/drawing/2014/main" id="{D8772F69-F412-4F3D-9177-63F46C4823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933" y="-15999"/>
                <a:ext cx="971550" cy="6556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2" name="T2">
                <a:extLst>
                  <a:ext uri="{FF2B5EF4-FFF2-40B4-BE49-F238E27FC236}">
                    <a16:creationId xmlns:a16="http://schemas.microsoft.com/office/drawing/2014/main" id="{7B219A0F-F9D8-4398-B3F1-718D995457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758" y="168151"/>
                <a:ext cx="176213" cy="258763"/>
              </a:xfrm>
              <a:custGeom>
                <a:avLst/>
                <a:gdLst>
                  <a:gd name="T0" fmla="*/ 157 w 222"/>
                  <a:gd name="T1" fmla="*/ 325 h 325"/>
                  <a:gd name="T2" fmla="*/ 157 w 222"/>
                  <a:gd name="T3" fmla="*/ 78 h 325"/>
                  <a:gd name="T4" fmla="*/ 222 w 222"/>
                  <a:gd name="T5" fmla="*/ 78 h 325"/>
                  <a:gd name="T6" fmla="*/ 222 w 222"/>
                  <a:gd name="T7" fmla="*/ 0 h 325"/>
                  <a:gd name="T8" fmla="*/ 0 w 222"/>
                  <a:gd name="T9" fmla="*/ 0 h 325"/>
                  <a:gd name="T10" fmla="*/ 0 w 222"/>
                  <a:gd name="T11" fmla="*/ 78 h 325"/>
                  <a:gd name="T12" fmla="*/ 66 w 222"/>
                  <a:gd name="T13" fmla="*/ 78 h 325"/>
                  <a:gd name="T14" fmla="*/ 66 w 222"/>
                  <a:gd name="T15" fmla="*/ 325 h 325"/>
                  <a:gd name="T16" fmla="*/ 66 w 222"/>
                  <a:gd name="T17" fmla="*/ 325 h 325"/>
                  <a:gd name="T18" fmla="*/ 157 w 222"/>
                  <a:gd name="T19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2" h="325">
                    <a:moveTo>
                      <a:pt x="157" y="325"/>
                    </a:moveTo>
                    <a:lnTo>
                      <a:pt x="157" y="78"/>
                    </a:lnTo>
                    <a:lnTo>
                      <a:pt x="222" y="78"/>
                    </a:lnTo>
                    <a:lnTo>
                      <a:pt x="222" y="0"/>
                    </a:lnTo>
                    <a:lnTo>
                      <a:pt x="0" y="0"/>
                    </a:lnTo>
                    <a:lnTo>
                      <a:pt x="0" y="78"/>
                    </a:lnTo>
                    <a:lnTo>
                      <a:pt x="66" y="78"/>
                    </a:lnTo>
                    <a:lnTo>
                      <a:pt x="66" y="325"/>
                    </a:lnTo>
                    <a:lnTo>
                      <a:pt x="66" y="325"/>
                    </a:lnTo>
                    <a:lnTo>
                      <a:pt x="157" y="325"/>
                    </a:lnTo>
                    <a:close/>
                  </a:path>
                </a:pathLst>
              </a:custGeom>
              <a:solidFill>
                <a:srgbClr val="0057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3" name="T1">
                <a:extLst>
                  <a:ext uri="{FF2B5EF4-FFF2-40B4-BE49-F238E27FC236}">
                    <a16:creationId xmlns:a16="http://schemas.microsoft.com/office/drawing/2014/main" id="{E2717F98-F21B-46E4-83FB-0C80E39988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9033" y="168151"/>
                <a:ext cx="193675" cy="258763"/>
              </a:xfrm>
              <a:custGeom>
                <a:avLst/>
                <a:gdLst>
                  <a:gd name="T0" fmla="*/ 88 w 244"/>
                  <a:gd name="T1" fmla="*/ 78 h 325"/>
                  <a:gd name="T2" fmla="*/ 88 w 244"/>
                  <a:gd name="T3" fmla="*/ 325 h 325"/>
                  <a:gd name="T4" fmla="*/ 179 w 244"/>
                  <a:gd name="T5" fmla="*/ 325 h 325"/>
                  <a:gd name="T6" fmla="*/ 179 w 244"/>
                  <a:gd name="T7" fmla="*/ 78 h 325"/>
                  <a:gd name="T8" fmla="*/ 244 w 244"/>
                  <a:gd name="T9" fmla="*/ 78 h 325"/>
                  <a:gd name="T10" fmla="*/ 244 w 244"/>
                  <a:gd name="T11" fmla="*/ 0 h 325"/>
                  <a:gd name="T12" fmla="*/ 25 w 244"/>
                  <a:gd name="T13" fmla="*/ 0 h 325"/>
                  <a:gd name="T14" fmla="*/ 0 w 244"/>
                  <a:gd name="T15" fmla="*/ 78 h 325"/>
                  <a:gd name="T16" fmla="*/ 88 w 244"/>
                  <a:gd name="T17" fmla="*/ 78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4" h="325">
                    <a:moveTo>
                      <a:pt x="88" y="78"/>
                    </a:moveTo>
                    <a:lnTo>
                      <a:pt x="88" y="325"/>
                    </a:lnTo>
                    <a:lnTo>
                      <a:pt x="179" y="325"/>
                    </a:lnTo>
                    <a:lnTo>
                      <a:pt x="179" y="78"/>
                    </a:lnTo>
                    <a:lnTo>
                      <a:pt x="244" y="78"/>
                    </a:lnTo>
                    <a:lnTo>
                      <a:pt x="244" y="0"/>
                    </a:lnTo>
                    <a:lnTo>
                      <a:pt x="25" y="0"/>
                    </a:lnTo>
                    <a:lnTo>
                      <a:pt x="0" y="78"/>
                    </a:lnTo>
                    <a:lnTo>
                      <a:pt x="88" y="78"/>
                    </a:lnTo>
                    <a:close/>
                  </a:path>
                </a:pathLst>
              </a:custGeom>
              <a:solidFill>
                <a:srgbClr val="0057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4" name="V">
                <a:extLst>
                  <a:ext uri="{FF2B5EF4-FFF2-40B4-BE49-F238E27FC236}">
                    <a16:creationId xmlns:a16="http://schemas.microsoft.com/office/drawing/2014/main" id="{B6CEDF3A-3081-4536-A4BC-1059EC3B6F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258" y="168151"/>
                <a:ext cx="230188" cy="258763"/>
              </a:xfrm>
              <a:custGeom>
                <a:avLst/>
                <a:gdLst>
                  <a:gd name="T0" fmla="*/ 184 w 289"/>
                  <a:gd name="T1" fmla="*/ 325 h 325"/>
                  <a:gd name="T2" fmla="*/ 289 w 289"/>
                  <a:gd name="T3" fmla="*/ 0 h 325"/>
                  <a:gd name="T4" fmla="*/ 197 w 289"/>
                  <a:gd name="T5" fmla="*/ 0 h 325"/>
                  <a:gd name="T6" fmla="*/ 143 w 289"/>
                  <a:gd name="T7" fmla="*/ 167 h 325"/>
                  <a:gd name="T8" fmla="*/ 135 w 289"/>
                  <a:gd name="T9" fmla="*/ 191 h 325"/>
                  <a:gd name="T10" fmla="*/ 135 w 289"/>
                  <a:gd name="T11" fmla="*/ 191 h 325"/>
                  <a:gd name="T12" fmla="*/ 135 w 289"/>
                  <a:gd name="T13" fmla="*/ 191 h 325"/>
                  <a:gd name="T14" fmla="*/ 135 w 289"/>
                  <a:gd name="T15" fmla="*/ 191 h 325"/>
                  <a:gd name="T16" fmla="*/ 135 w 289"/>
                  <a:gd name="T17" fmla="*/ 191 h 325"/>
                  <a:gd name="T18" fmla="*/ 135 w 289"/>
                  <a:gd name="T19" fmla="*/ 191 h 325"/>
                  <a:gd name="T20" fmla="*/ 135 w 289"/>
                  <a:gd name="T21" fmla="*/ 191 h 325"/>
                  <a:gd name="T22" fmla="*/ 128 w 289"/>
                  <a:gd name="T23" fmla="*/ 167 h 325"/>
                  <a:gd name="T24" fmla="*/ 91 w 289"/>
                  <a:gd name="T25" fmla="*/ 60 h 325"/>
                  <a:gd name="T26" fmla="*/ 0 w 289"/>
                  <a:gd name="T27" fmla="*/ 60 h 325"/>
                  <a:gd name="T28" fmla="*/ 90 w 289"/>
                  <a:gd name="T29" fmla="*/ 325 h 325"/>
                  <a:gd name="T30" fmla="*/ 184 w 289"/>
                  <a:gd name="T31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325">
                    <a:moveTo>
                      <a:pt x="184" y="325"/>
                    </a:moveTo>
                    <a:lnTo>
                      <a:pt x="289" y="0"/>
                    </a:lnTo>
                    <a:lnTo>
                      <a:pt x="197" y="0"/>
                    </a:lnTo>
                    <a:lnTo>
                      <a:pt x="143" y="167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28" y="167"/>
                    </a:lnTo>
                    <a:lnTo>
                      <a:pt x="91" y="60"/>
                    </a:lnTo>
                    <a:lnTo>
                      <a:pt x="0" y="60"/>
                    </a:lnTo>
                    <a:lnTo>
                      <a:pt x="90" y="325"/>
                    </a:lnTo>
                    <a:lnTo>
                      <a:pt x="184" y="325"/>
                    </a:lnTo>
                    <a:close/>
                  </a:path>
                </a:pathLst>
              </a:custGeom>
              <a:solidFill>
                <a:srgbClr val="F06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6" name="_VTT_logo_102019_07_blue_on_white" hidden="1">
              <a:extLst>
                <a:ext uri="{FF2B5EF4-FFF2-40B4-BE49-F238E27FC236}">
                  <a16:creationId xmlns:a16="http://schemas.microsoft.com/office/drawing/2014/main" id="{8B7CCE1E-A671-40CA-B955-11DC36472A72}"/>
                </a:ext>
              </a:extLst>
            </p:cNvPr>
            <p:cNvGrpSpPr/>
            <p:nvPr/>
          </p:nvGrpSpPr>
          <p:grpSpPr>
            <a:xfrm>
              <a:off x="7909204" y="1770762"/>
              <a:ext cx="971550" cy="655638"/>
              <a:chOff x="379933" y="-15999"/>
              <a:chExt cx="971550" cy="655638"/>
            </a:xfrm>
          </p:grpSpPr>
          <p:sp>
            <p:nvSpPr>
              <p:cNvPr id="27" name="Box">
                <a:extLst>
                  <a:ext uri="{FF2B5EF4-FFF2-40B4-BE49-F238E27FC236}">
                    <a16:creationId xmlns:a16="http://schemas.microsoft.com/office/drawing/2014/main" id="{DDA2C976-EAD4-472F-968B-192C07CD1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933" y="-15999"/>
                <a:ext cx="971550" cy="6556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8" name="T2">
                <a:extLst>
                  <a:ext uri="{FF2B5EF4-FFF2-40B4-BE49-F238E27FC236}">
                    <a16:creationId xmlns:a16="http://schemas.microsoft.com/office/drawing/2014/main" id="{8AE40CF9-4819-41EF-B471-9A19018B1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758" y="168151"/>
                <a:ext cx="176213" cy="258763"/>
              </a:xfrm>
              <a:custGeom>
                <a:avLst/>
                <a:gdLst>
                  <a:gd name="T0" fmla="*/ 157 w 222"/>
                  <a:gd name="T1" fmla="*/ 325 h 325"/>
                  <a:gd name="T2" fmla="*/ 157 w 222"/>
                  <a:gd name="T3" fmla="*/ 78 h 325"/>
                  <a:gd name="T4" fmla="*/ 222 w 222"/>
                  <a:gd name="T5" fmla="*/ 78 h 325"/>
                  <a:gd name="T6" fmla="*/ 222 w 222"/>
                  <a:gd name="T7" fmla="*/ 0 h 325"/>
                  <a:gd name="T8" fmla="*/ 0 w 222"/>
                  <a:gd name="T9" fmla="*/ 0 h 325"/>
                  <a:gd name="T10" fmla="*/ 0 w 222"/>
                  <a:gd name="T11" fmla="*/ 78 h 325"/>
                  <a:gd name="T12" fmla="*/ 66 w 222"/>
                  <a:gd name="T13" fmla="*/ 78 h 325"/>
                  <a:gd name="T14" fmla="*/ 66 w 222"/>
                  <a:gd name="T15" fmla="*/ 325 h 325"/>
                  <a:gd name="T16" fmla="*/ 66 w 222"/>
                  <a:gd name="T17" fmla="*/ 325 h 325"/>
                  <a:gd name="T18" fmla="*/ 157 w 222"/>
                  <a:gd name="T19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2" h="325">
                    <a:moveTo>
                      <a:pt x="157" y="325"/>
                    </a:moveTo>
                    <a:lnTo>
                      <a:pt x="157" y="78"/>
                    </a:lnTo>
                    <a:lnTo>
                      <a:pt x="222" y="78"/>
                    </a:lnTo>
                    <a:lnTo>
                      <a:pt x="222" y="0"/>
                    </a:lnTo>
                    <a:lnTo>
                      <a:pt x="0" y="0"/>
                    </a:lnTo>
                    <a:lnTo>
                      <a:pt x="0" y="78"/>
                    </a:lnTo>
                    <a:lnTo>
                      <a:pt x="66" y="78"/>
                    </a:lnTo>
                    <a:lnTo>
                      <a:pt x="66" y="325"/>
                    </a:lnTo>
                    <a:lnTo>
                      <a:pt x="66" y="325"/>
                    </a:lnTo>
                    <a:lnTo>
                      <a:pt x="157" y="325"/>
                    </a:lnTo>
                    <a:close/>
                  </a:path>
                </a:pathLst>
              </a:custGeom>
              <a:solidFill>
                <a:srgbClr val="0057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9" name="T1">
                <a:extLst>
                  <a:ext uri="{FF2B5EF4-FFF2-40B4-BE49-F238E27FC236}">
                    <a16:creationId xmlns:a16="http://schemas.microsoft.com/office/drawing/2014/main" id="{C174A28E-19D6-447F-A2A9-24F1AF957F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9033" y="168151"/>
                <a:ext cx="193675" cy="258763"/>
              </a:xfrm>
              <a:custGeom>
                <a:avLst/>
                <a:gdLst>
                  <a:gd name="T0" fmla="*/ 88 w 244"/>
                  <a:gd name="T1" fmla="*/ 78 h 325"/>
                  <a:gd name="T2" fmla="*/ 88 w 244"/>
                  <a:gd name="T3" fmla="*/ 325 h 325"/>
                  <a:gd name="T4" fmla="*/ 179 w 244"/>
                  <a:gd name="T5" fmla="*/ 325 h 325"/>
                  <a:gd name="T6" fmla="*/ 179 w 244"/>
                  <a:gd name="T7" fmla="*/ 78 h 325"/>
                  <a:gd name="T8" fmla="*/ 244 w 244"/>
                  <a:gd name="T9" fmla="*/ 78 h 325"/>
                  <a:gd name="T10" fmla="*/ 244 w 244"/>
                  <a:gd name="T11" fmla="*/ 0 h 325"/>
                  <a:gd name="T12" fmla="*/ 25 w 244"/>
                  <a:gd name="T13" fmla="*/ 0 h 325"/>
                  <a:gd name="T14" fmla="*/ 0 w 244"/>
                  <a:gd name="T15" fmla="*/ 78 h 325"/>
                  <a:gd name="T16" fmla="*/ 88 w 244"/>
                  <a:gd name="T17" fmla="*/ 78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4" h="325">
                    <a:moveTo>
                      <a:pt x="88" y="78"/>
                    </a:moveTo>
                    <a:lnTo>
                      <a:pt x="88" y="325"/>
                    </a:lnTo>
                    <a:lnTo>
                      <a:pt x="179" y="325"/>
                    </a:lnTo>
                    <a:lnTo>
                      <a:pt x="179" y="78"/>
                    </a:lnTo>
                    <a:lnTo>
                      <a:pt x="244" y="78"/>
                    </a:lnTo>
                    <a:lnTo>
                      <a:pt x="244" y="0"/>
                    </a:lnTo>
                    <a:lnTo>
                      <a:pt x="25" y="0"/>
                    </a:lnTo>
                    <a:lnTo>
                      <a:pt x="0" y="78"/>
                    </a:lnTo>
                    <a:lnTo>
                      <a:pt x="88" y="78"/>
                    </a:lnTo>
                    <a:close/>
                  </a:path>
                </a:pathLst>
              </a:custGeom>
              <a:solidFill>
                <a:srgbClr val="0057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0" name="V">
                <a:extLst>
                  <a:ext uri="{FF2B5EF4-FFF2-40B4-BE49-F238E27FC236}">
                    <a16:creationId xmlns:a16="http://schemas.microsoft.com/office/drawing/2014/main" id="{0B43D9E7-D5B8-441A-A042-BB53172E92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258" y="168151"/>
                <a:ext cx="230188" cy="258763"/>
              </a:xfrm>
              <a:custGeom>
                <a:avLst/>
                <a:gdLst>
                  <a:gd name="T0" fmla="*/ 184 w 289"/>
                  <a:gd name="T1" fmla="*/ 325 h 325"/>
                  <a:gd name="T2" fmla="*/ 289 w 289"/>
                  <a:gd name="T3" fmla="*/ 0 h 325"/>
                  <a:gd name="T4" fmla="*/ 197 w 289"/>
                  <a:gd name="T5" fmla="*/ 0 h 325"/>
                  <a:gd name="T6" fmla="*/ 143 w 289"/>
                  <a:gd name="T7" fmla="*/ 167 h 325"/>
                  <a:gd name="T8" fmla="*/ 135 w 289"/>
                  <a:gd name="T9" fmla="*/ 191 h 325"/>
                  <a:gd name="T10" fmla="*/ 135 w 289"/>
                  <a:gd name="T11" fmla="*/ 191 h 325"/>
                  <a:gd name="T12" fmla="*/ 135 w 289"/>
                  <a:gd name="T13" fmla="*/ 191 h 325"/>
                  <a:gd name="T14" fmla="*/ 135 w 289"/>
                  <a:gd name="T15" fmla="*/ 191 h 325"/>
                  <a:gd name="T16" fmla="*/ 135 w 289"/>
                  <a:gd name="T17" fmla="*/ 191 h 325"/>
                  <a:gd name="T18" fmla="*/ 135 w 289"/>
                  <a:gd name="T19" fmla="*/ 191 h 325"/>
                  <a:gd name="T20" fmla="*/ 135 w 289"/>
                  <a:gd name="T21" fmla="*/ 191 h 325"/>
                  <a:gd name="T22" fmla="*/ 128 w 289"/>
                  <a:gd name="T23" fmla="*/ 167 h 325"/>
                  <a:gd name="T24" fmla="*/ 91 w 289"/>
                  <a:gd name="T25" fmla="*/ 60 h 325"/>
                  <a:gd name="T26" fmla="*/ 0 w 289"/>
                  <a:gd name="T27" fmla="*/ 60 h 325"/>
                  <a:gd name="T28" fmla="*/ 90 w 289"/>
                  <a:gd name="T29" fmla="*/ 325 h 325"/>
                  <a:gd name="T30" fmla="*/ 184 w 289"/>
                  <a:gd name="T31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325">
                    <a:moveTo>
                      <a:pt x="184" y="325"/>
                    </a:moveTo>
                    <a:lnTo>
                      <a:pt x="289" y="0"/>
                    </a:lnTo>
                    <a:lnTo>
                      <a:pt x="197" y="0"/>
                    </a:lnTo>
                    <a:lnTo>
                      <a:pt x="143" y="167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28" y="167"/>
                    </a:lnTo>
                    <a:lnTo>
                      <a:pt x="91" y="60"/>
                    </a:lnTo>
                    <a:lnTo>
                      <a:pt x="0" y="60"/>
                    </a:lnTo>
                    <a:lnTo>
                      <a:pt x="90" y="325"/>
                    </a:lnTo>
                    <a:lnTo>
                      <a:pt x="184" y="325"/>
                    </a:lnTo>
                    <a:close/>
                  </a:path>
                </a:pathLst>
              </a:custGeom>
              <a:solidFill>
                <a:srgbClr val="0057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7" name="_VTT_logo_102019_08_black_on_white" hidden="1">
              <a:extLst>
                <a:ext uri="{FF2B5EF4-FFF2-40B4-BE49-F238E27FC236}">
                  <a16:creationId xmlns:a16="http://schemas.microsoft.com/office/drawing/2014/main" id="{0EAB0275-2451-46DC-8B39-FC893D0A8379}"/>
                </a:ext>
              </a:extLst>
            </p:cNvPr>
            <p:cNvGrpSpPr/>
            <p:nvPr/>
          </p:nvGrpSpPr>
          <p:grpSpPr>
            <a:xfrm>
              <a:off x="7909204" y="1770762"/>
              <a:ext cx="971550" cy="655638"/>
              <a:chOff x="379933" y="-15999"/>
              <a:chExt cx="971550" cy="655638"/>
            </a:xfrm>
          </p:grpSpPr>
          <p:sp>
            <p:nvSpPr>
              <p:cNvPr id="23" name="Box">
                <a:extLst>
                  <a:ext uri="{FF2B5EF4-FFF2-40B4-BE49-F238E27FC236}">
                    <a16:creationId xmlns:a16="http://schemas.microsoft.com/office/drawing/2014/main" id="{624EE258-7A38-4E4B-855F-9ECE39E00C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933" y="-15999"/>
                <a:ext cx="971550" cy="6556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4" name="T2">
                <a:extLst>
                  <a:ext uri="{FF2B5EF4-FFF2-40B4-BE49-F238E27FC236}">
                    <a16:creationId xmlns:a16="http://schemas.microsoft.com/office/drawing/2014/main" id="{D9BBEED6-06A4-45BF-9D88-C6F903B6D7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758" y="168151"/>
                <a:ext cx="176213" cy="258763"/>
              </a:xfrm>
              <a:custGeom>
                <a:avLst/>
                <a:gdLst>
                  <a:gd name="T0" fmla="*/ 157 w 222"/>
                  <a:gd name="T1" fmla="*/ 325 h 325"/>
                  <a:gd name="T2" fmla="*/ 157 w 222"/>
                  <a:gd name="T3" fmla="*/ 78 h 325"/>
                  <a:gd name="T4" fmla="*/ 222 w 222"/>
                  <a:gd name="T5" fmla="*/ 78 h 325"/>
                  <a:gd name="T6" fmla="*/ 222 w 222"/>
                  <a:gd name="T7" fmla="*/ 0 h 325"/>
                  <a:gd name="T8" fmla="*/ 0 w 222"/>
                  <a:gd name="T9" fmla="*/ 0 h 325"/>
                  <a:gd name="T10" fmla="*/ 0 w 222"/>
                  <a:gd name="T11" fmla="*/ 78 h 325"/>
                  <a:gd name="T12" fmla="*/ 66 w 222"/>
                  <a:gd name="T13" fmla="*/ 78 h 325"/>
                  <a:gd name="T14" fmla="*/ 66 w 222"/>
                  <a:gd name="T15" fmla="*/ 325 h 325"/>
                  <a:gd name="T16" fmla="*/ 66 w 222"/>
                  <a:gd name="T17" fmla="*/ 325 h 325"/>
                  <a:gd name="T18" fmla="*/ 157 w 222"/>
                  <a:gd name="T19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2" h="325">
                    <a:moveTo>
                      <a:pt x="157" y="325"/>
                    </a:moveTo>
                    <a:lnTo>
                      <a:pt x="157" y="78"/>
                    </a:lnTo>
                    <a:lnTo>
                      <a:pt x="222" y="78"/>
                    </a:lnTo>
                    <a:lnTo>
                      <a:pt x="222" y="0"/>
                    </a:lnTo>
                    <a:lnTo>
                      <a:pt x="0" y="0"/>
                    </a:lnTo>
                    <a:lnTo>
                      <a:pt x="0" y="78"/>
                    </a:lnTo>
                    <a:lnTo>
                      <a:pt x="66" y="78"/>
                    </a:lnTo>
                    <a:lnTo>
                      <a:pt x="66" y="325"/>
                    </a:lnTo>
                    <a:lnTo>
                      <a:pt x="66" y="325"/>
                    </a:lnTo>
                    <a:lnTo>
                      <a:pt x="157" y="3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5" name="T1">
                <a:extLst>
                  <a:ext uri="{FF2B5EF4-FFF2-40B4-BE49-F238E27FC236}">
                    <a16:creationId xmlns:a16="http://schemas.microsoft.com/office/drawing/2014/main" id="{5FC4DE49-1549-4176-B3C9-FDCD0230FA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9033" y="168151"/>
                <a:ext cx="193675" cy="258763"/>
              </a:xfrm>
              <a:custGeom>
                <a:avLst/>
                <a:gdLst>
                  <a:gd name="T0" fmla="*/ 88 w 244"/>
                  <a:gd name="T1" fmla="*/ 78 h 325"/>
                  <a:gd name="T2" fmla="*/ 88 w 244"/>
                  <a:gd name="T3" fmla="*/ 325 h 325"/>
                  <a:gd name="T4" fmla="*/ 179 w 244"/>
                  <a:gd name="T5" fmla="*/ 325 h 325"/>
                  <a:gd name="T6" fmla="*/ 179 w 244"/>
                  <a:gd name="T7" fmla="*/ 78 h 325"/>
                  <a:gd name="T8" fmla="*/ 244 w 244"/>
                  <a:gd name="T9" fmla="*/ 78 h 325"/>
                  <a:gd name="T10" fmla="*/ 244 w 244"/>
                  <a:gd name="T11" fmla="*/ 0 h 325"/>
                  <a:gd name="T12" fmla="*/ 25 w 244"/>
                  <a:gd name="T13" fmla="*/ 0 h 325"/>
                  <a:gd name="T14" fmla="*/ 0 w 244"/>
                  <a:gd name="T15" fmla="*/ 78 h 325"/>
                  <a:gd name="T16" fmla="*/ 88 w 244"/>
                  <a:gd name="T17" fmla="*/ 78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4" h="325">
                    <a:moveTo>
                      <a:pt x="88" y="78"/>
                    </a:moveTo>
                    <a:lnTo>
                      <a:pt x="88" y="325"/>
                    </a:lnTo>
                    <a:lnTo>
                      <a:pt x="179" y="325"/>
                    </a:lnTo>
                    <a:lnTo>
                      <a:pt x="179" y="78"/>
                    </a:lnTo>
                    <a:lnTo>
                      <a:pt x="244" y="78"/>
                    </a:lnTo>
                    <a:lnTo>
                      <a:pt x="244" y="0"/>
                    </a:lnTo>
                    <a:lnTo>
                      <a:pt x="25" y="0"/>
                    </a:lnTo>
                    <a:lnTo>
                      <a:pt x="0" y="78"/>
                    </a:lnTo>
                    <a:lnTo>
                      <a:pt x="88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6" name="V">
                <a:extLst>
                  <a:ext uri="{FF2B5EF4-FFF2-40B4-BE49-F238E27FC236}">
                    <a16:creationId xmlns:a16="http://schemas.microsoft.com/office/drawing/2014/main" id="{CF3E3E92-7310-4205-919D-19CC064727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258" y="168151"/>
                <a:ext cx="230188" cy="258763"/>
              </a:xfrm>
              <a:custGeom>
                <a:avLst/>
                <a:gdLst>
                  <a:gd name="T0" fmla="*/ 184 w 289"/>
                  <a:gd name="T1" fmla="*/ 325 h 325"/>
                  <a:gd name="T2" fmla="*/ 289 w 289"/>
                  <a:gd name="T3" fmla="*/ 0 h 325"/>
                  <a:gd name="T4" fmla="*/ 197 w 289"/>
                  <a:gd name="T5" fmla="*/ 0 h 325"/>
                  <a:gd name="T6" fmla="*/ 143 w 289"/>
                  <a:gd name="T7" fmla="*/ 167 h 325"/>
                  <a:gd name="T8" fmla="*/ 135 w 289"/>
                  <a:gd name="T9" fmla="*/ 191 h 325"/>
                  <a:gd name="T10" fmla="*/ 135 w 289"/>
                  <a:gd name="T11" fmla="*/ 191 h 325"/>
                  <a:gd name="T12" fmla="*/ 135 w 289"/>
                  <a:gd name="T13" fmla="*/ 191 h 325"/>
                  <a:gd name="T14" fmla="*/ 135 w 289"/>
                  <a:gd name="T15" fmla="*/ 191 h 325"/>
                  <a:gd name="T16" fmla="*/ 135 w 289"/>
                  <a:gd name="T17" fmla="*/ 191 h 325"/>
                  <a:gd name="T18" fmla="*/ 135 w 289"/>
                  <a:gd name="T19" fmla="*/ 191 h 325"/>
                  <a:gd name="T20" fmla="*/ 135 w 289"/>
                  <a:gd name="T21" fmla="*/ 191 h 325"/>
                  <a:gd name="T22" fmla="*/ 128 w 289"/>
                  <a:gd name="T23" fmla="*/ 167 h 325"/>
                  <a:gd name="T24" fmla="*/ 91 w 289"/>
                  <a:gd name="T25" fmla="*/ 60 h 325"/>
                  <a:gd name="T26" fmla="*/ 0 w 289"/>
                  <a:gd name="T27" fmla="*/ 60 h 325"/>
                  <a:gd name="T28" fmla="*/ 90 w 289"/>
                  <a:gd name="T29" fmla="*/ 325 h 325"/>
                  <a:gd name="T30" fmla="*/ 184 w 289"/>
                  <a:gd name="T31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325">
                    <a:moveTo>
                      <a:pt x="184" y="325"/>
                    </a:moveTo>
                    <a:lnTo>
                      <a:pt x="289" y="0"/>
                    </a:lnTo>
                    <a:lnTo>
                      <a:pt x="197" y="0"/>
                    </a:lnTo>
                    <a:lnTo>
                      <a:pt x="143" y="167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28" y="167"/>
                    </a:lnTo>
                    <a:lnTo>
                      <a:pt x="91" y="60"/>
                    </a:lnTo>
                    <a:lnTo>
                      <a:pt x="0" y="60"/>
                    </a:lnTo>
                    <a:lnTo>
                      <a:pt x="90" y="325"/>
                    </a:lnTo>
                    <a:lnTo>
                      <a:pt x="184" y="3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8" name="_VTT_logo_102019_09_orange_on_white" hidden="1">
              <a:extLst>
                <a:ext uri="{FF2B5EF4-FFF2-40B4-BE49-F238E27FC236}">
                  <a16:creationId xmlns:a16="http://schemas.microsoft.com/office/drawing/2014/main" id="{0B3FEAE6-D4D0-4DA5-B857-F40B1AB04215}"/>
                </a:ext>
              </a:extLst>
            </p:cNvPr>
            <p:cNvGrpSpPr/>
            <p:nvPr/>
          </p:nvGrpSpPr>
          <p:grpSpPr>
            <a:xfrm>
              <a:off x="7909204" y="1770762"/>
              <a:ext cx="971550" cy="655638"/>
              <a:chOff x="379933" y="-15999"/>
              <a:chExt cx="971550" cy="655638"/>
            </a:xfrm>
          </p:grpSpPr>
          <p:sp>
            <p:nvSpPr>
              <p:cNvPr id="19" name="Box">
                <a:extLst>
                  <a:ext uri="{FF2B5EF4-FFF2-40B4-BE49-F238E27FC236}">
                    <a16:creationId xmlns:a16="http://schemas.microsoft.com/office/drawing/2014/main" id="{08B53C99-3AEE-443E-816B-FD2917CEFB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933" y="-15999"/>
                <a:ext cx="971550" cy="6556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0" name="T2">
                <a:extLst>
                  <a:ext uri="{FF2B5EF4-FFF2-40B4-BE49-F238E27FC236}">
                    <a16:creationId xmlns:a16="http://schemas.microsoft.com/office/drawing/2014/main" id="{BFFE0B90-818E-4D4B-B1CD-61E42B7EF1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758" y="168151"/>
                <a:ext cx="176213" cy="258763"/>
              </a:xfrm>
              <a:custGeom>
                <a:avLst/>
                <a:gdLst>
                  <a:gd name="T0" fmla="*/ 157 w 222"/>
                  <a:gd name="T1" fmla="*/ 325 h 325"/>
                  <a:gd name="T2" fmla="*/ 157 w 222"/>
                  <a:gd name="T3" fmla="*/ 78 h 325"/>
                  <a:gd name="T4" fmla="*/ 222 w 222"/>
                  <a:gd name="T5" fmla="*/ 78 h 325"/>
                  <a:gd name="T6" fmla="*/ 222 w 222"/>
                  <a:gd name="T7" fmla="*/ 0 h 325"/>
                  <a:gd name="T8" fmla="*/ 0 w 222"/>
                  <a:gd name="T9" fmla="*/ 0 h 325"/>
                  <a:gd name="T10" fmla="*/ 0 w 222"/>
                  <a:gd name="T11" fmla="*/ 78 h 325"/>
                  <a:gd name="T12" fmla="*/ 66 w 222"/>
                  <a:gd name="T13" fmla="*/ 78 h 325"/>
                  <a:gd name="T14" fmla="*/ 66 w 222"/>
                  <a:gd name="T15" fmla="*/ 325 h 325"/>
                  <a:gd name="T16" fmla="*/ 66 w 222"/>
                  <a:gd name="T17" fmla="*/ 325 h 325"/>
                  <a:gd name="T18" fmla="*/ 157 w 222"/>
                  <a:gd name="T19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2" h="325">
                    <a:moveTo>
                      <a:pt x="157" y="325"/>
                    </a:moveTo>
                    <a:lnTo>
                      <a:pt x="157" y="78"/>
                    </a:lnTo>
                    <a:lnTo>
                      <a:pt x="222" y="78"/>
                    </a:lnTo>
                    <a:lnTo>
                      <a:pt x="222" y="0"/>
                    </a:lnTo>
                    <a:lnTo>
                      <a:pt x="0" y="0"/>
                    </a:lnTo>
                    <a:lnTo>
                      <a:pt x="0" y="78"/>
                    </a:lnTo>
                    <a:lnTo>
                      <a:pt x="66" y="78"/>
                    </a:lnTo>
                    <a:lnTo>
                      <a:pt x="66" y="325"/>
                    </a:lnTo>
                    <a:lnTo>
                      <a:pt x="66" y="325"/>
                    </a:lnTo>
                    <a:lnTo>
                      <a:pt x="157" y="325"/>
                    </a:lnTo>
                    <a:close/>
                  </a:path>
                </a:pathLst>
              </a:custGeom>
              <a:solidFill>
                <a:srgbClr val="F06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1" name="T1">
                <a:extLst>
                  <a:ext uri="{FF2B5EF4-FFF2-40B4-BE49-F238E27FC236}">
                    <a16:creationId xmlns:a16="http://schemas.microsoft.com/office/drawing/2014/main" id="{695EE4A0-90CF-4723-809B-D8289EEC64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9033" y="168151"/>
                <a:ext cx="193675" cy="258763"/>
              </a:xfrm>
              <a:custGeom>
                <a:avLst/>
                <a:gdLst>
                  <a:gd name="T0" fmla="*/ 88 w 244"/>
                  <a:gd name="T1" fmla="*/ 78 h 325"/>
                  <a:gd name="T2" fmla="*/ 88 w 244"/>
                  <a:gd name="T3" fmla="*/ 325 h 325"/>
                  <a:gd name="T4" fmla="*/ 179 w 244"/>
                  <a:gd name="T5" fmla="*/ 325 h 325"/>
                  <a:gd name="T6" fmla="*/ 179 w 244"/>
                  <a:gd name="T7" fmla="*/ 78 h 325"/>
                  <a:gd name="T8" fmla="*/ 244 w 244"/>
                  <a:gd name="T9" fmla="*/ 78 h 325"/>
                  <a:gd name="T10" fmla="*/ 244 w 244"/>
                  <a:gd name="T11" fmla="*/ 0 h 325"/>
                  <a:gd name="T12" fmla="*/ 25 w 244"/>
                  <a:gd name="T13" fmla="*/ 0 h 325"/>
                  <a:gd name="T14" fmla="*/ 0 w 244"/>
                  <a:gd name="T15" fmla="*/ 78 h 325"/>
                  <a:gd name="T16" fmla="*/ 88 w 244"/>
                  <a:gd name="T17" fmla="*/ 78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4" h="325">
                    <a:moveTo>
                      <a:pt x="88" y="78"/>
                    </a:moveTo>
                    <a:lnTo>
                      <a:pt x="88" y="325"/>
                    </a:lnTo>
                    <a:lnTo>
                      <a:pt x="179" y="325"/>
                    </a:lnTo>
                    <a:lnTo>
                      <a:pt x="179" y="78"/>
                    </a:lnTo>
                    <a:lnTo>
                      <a:pt x="244" y="78"/>
                    </a:lnTo>
                    <a:lnTo>
                      <a:pt x="244" y="0"/>
                    </a:lnTo>
                    <a:lnTo>
                      <a:pt x="25" y="0"/>
                    </a:lnTo>
                    <a:lnTo>
                      <a:pt x="0" y="78"/>
                    </a:lnTo>
                    <a:lnTo>
                      <a:pt x="88" y="78"/>
                    </a:lnTo>
                    <a:close/>
                  </a:path>
                </a:pathLst>
              </a:custGeom>
              <a:solidFill>
                <a:srgbClr val="F06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2" name="V">
                <a:extLst>
                  <a:ext uri="{FF2B5EF4-FFF2-40B4-BE49-F238E27FC236}">
                    <a16:creationId xmlns:a16="http://schemas.microsoft.com/office/drawing/2014/main" id="{1AA0FB6C-CB05-44FB-9F72-1A154E18B9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258" y="168151"/>
                <a:ext cx="230188" cy="258763"/>
              </a:xfrm>
              <a:custGeom>
                <a:avLst/>
                <a:gdLst>
                  <a:gd name="T0" fmla="*/ 184 w 289"/>
                  <a:gd name="T1" fmla="*/ 325 h 325"/>
                  <a:gd name="T2" fmla="*/ 289 w 289"/>
                  <a:gd name="T3" fmla="*/ 0 h 325"/>
                  <a:gd name="T4" fmla="*/ 197 w 289"/>
                  <a:gd name="T5" fmla="*/ 0 h 325"/>
                  <a:gd name="T6" fmla="*/ 143 w 289"/>
                  <a:gd name="T7" fmla="*/ 167 h 325"/>
                  <a:gd name="T8" fmla="*/ 135 w 289"/>
                  <a:gd name="T9" fmla="*/ 191 h 325"/>
                  <a:gd name="T10" fmla="*/ 135 w 289"/>
                  <a:gd name="T11" fmla="*/ 191 h 325"/>
                  <a:gd name="T12" fmla="*/ 135 w 289"/>
                  <a:gd name="T13" fmla="*/ 191 h 325"/>
                  <a:gd name="T14" fmla="*/ 135 w 289"/>
                  <a:gd name="T15" fmla="*/ 191 h 325"/>
                  <a:gd name="T16" fmla="*/ 135 w 289"/>
                  <a:gd name="T17" fmla="*/ 191 h 325"/>
                  <a:gd name="T18" fmla="*/ 135 w 289"/>
                  <a:gd name="T19" fmla="*/ 191 h 325"/>
                  <a:gd name="T20" fmla="*/ 135 w 289"/>
                  <a:gd name="T21" fmla="*/ 191 h 325"/>
                  <a:gd name="T22" fmla="*/ 128 w 289"/>
                  <a:gd name="T23" fmla="*/ 167 h 325"/>
                  <a:gd name="T24" fmla="*/ 91 w 289"/>
                  <a:gd name="T25" fmla="*/ 60 h 325"/>
                  <a:gd name="T26" fmla="*/ 0 w 289"/>
                  <a:gd name="T27" fmla="*/ 60 h 325"/>
                  <a:gd name="T28" fmla="*/ 90 w 289"/>
                  <a:gd name="T29" fmla="*/ 325 h 325"/>
                  <a:gd name="T30" fmla="*/ 184 w 289"/>
                  <a:gd name="T31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325">
                    <a:moveTo>
                      <a:pt x="184" y="325"/>
                    </a:moveTo>
                    <a:lnTo>
                      <a:pt x="289" y="0"/>
                    </a:lnTo>
                    <a:lnTo>
                      <a:pt x="197" y="0"/>
                    </a:lnTo>
                    <a:lnTo>
                      <a:pt x="143" y="167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28" y="167"/>
                    </a:lnTo>
                    <a:lnTo>
                      <a:pt x="91" y="60"/>
                    </a:lnTo>
                    <a:lnTo>
                      <a:pt x="0" y="60"/>
                    </a:lnTo>
                    <a:lnTo>
                      <a:pt x="90" y="325"/>
                    </a:lnTo>
                    <a:lnTo>
                      <a:pt x="184" y="325"/>
                    </a:lnTo>
                    <a:close/>
                  </a:path>
                </a:pathLst>
              </a:custGeom>
              <a:solidFill>
                <a:srgbClr val="F06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1614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9E52F-C635-43A6-8E09-D03DEE8FB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1F1D2-1F45-4389-BFDC-FFEE44554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58E2F-5397-4177-BD8B-7BC08CBA5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4974-C33E-4E06-84D7-5F7C4F57928D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64E83-9D63-4810-A03F-00EE31A4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34E50-8B19-45FC-B893-E55402F28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4E1C9-EDA1-488B-B2AE-75BB2F911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849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75645-6E67-4A49-89DD-259F19B64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9E7CEF-1E19-4A51-85C5-5B426CEAB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F7662-A075-49D7-9B9F-B7A03DB00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4974-C33E-4E06-84D7-5F7C4F57928D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13573-81C8-425B-891D-8BDCB3D13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2EA63-7311-4C9D-9325-5B84A2B19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4E1C9-EDA1-488B-B2AE-75BB2F911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590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6909E-759E-41E2-B4B0-37AF9220F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493F6-78AC-426C-9050-67470A20D8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6B4D0D-7036-46F2-908B-EA192A570E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96D321-DF28-448D-B9D1-1CFC44906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4974-C33E-4E06-84D7-5F7C4F57928D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CCD2C-B30A-416D-9E6B-FC110AE9A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6E0EF-C6C5-404A-B370-B7827F9AC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4E1C9-EDA1-488B-B2AE-75BB2F911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371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7870E-8E6D-468C-A50F-0909B904E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A48B01-CEC3-46F5-BBA2-8BDABB129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97F482-CB1E-48D2-B80B-AE97B22DD9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2BB07-4416-40A0-87F3-37CB549BD6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418378-2ABA-412A-9E40-0D6F194BE0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011D29-DED3-4CBC-B643-767A5158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4974-C33E-4E06-84D7-5F7C4F57928D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1A0D43-B42F-46DA-A42C-92DE8F19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5F4925-8F53-41E2-8D3B-BCCB15183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4E1C9-EDA1-488B-B2AE-75BB2F911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605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C14ED-4EC2-443A-BE34-40F3285B3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4402AD-976A-43D4-9506-EC6FDC840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4974-C33E-4E06-84D7-5F7C4F57928D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E809E7-AA4E-42B3-8FA7-A944A4B67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46CA9B-0EC9-414D-8E19-AF64E7C22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4E1C9-EDA1-488B-B2AE-75BB2F911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414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51D02E-19D1-47FD-A6DA-5A15360AE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4974-C33E-4E06-84D7-5F7C4F57928D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C3ED29-A796-42C3-940C-529E4870A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FB90A-C948-4EB1-BDEC-FA2A0A260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4E1C9-EDA1-488B-B2AE-75BB2F911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294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BB81C-8197-4DF9-8104-218673041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13806-2061-45E0-ABD9-5976C54BC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F72516-783A-40F1-9121-873D0D9B2C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EEB1C5-A16D-42E3-B9EE-D9FEE27CA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4974-C33E-4E06-84D7-5F7C4F57928D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215243-9BBD-45DC-BF71-D2ACBD3F9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14368-4F2A-4D99-A59F-6530C1D9D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4E1C9-EDA1-488B-B2AE-75BB2F911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130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D8E66-2117-45A4-9560-E2D8A65D5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09B857-2417-43C9-8E4B-4986B12A33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2E6498-25CB-472D-B504-99EBCE88D5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606E79-1862-401C-B3A2-4FD075A4B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4974-C33E-4E06-84D7-5F7C4F57928D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AA23A8-B0B8-4A83-B0B2-82BBC8279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6D34BE-4E68-4292-8891-55D766BF2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4E1C9-EDA1-488B-B2AE-75BB2F911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84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340DB1-270B-4ED5-96E6-EF09E3A38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77EC6-E07F-4F0B-AE1D-9A5408F88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4C194-9D39-4710-8DFB-A6576EDBCF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B4974-C33E-4E06-84D7-5F7C4F57928D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5E0E2-D8BE-4659-9747-513A2E6318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C0AEF-DC74-4351-BBB1-5DD4456B99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E4E1C9-EDA1-488B-B2AE-75BB2F911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161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image" Target="../media/image18.emf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emf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7" Type="http://schemas.openxmlformats.org/officeDocument/2006/relationships/image" Target="../media/image3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emf"/><Relationship Id="rId5" Type="http://schemas.openxmlformats.org/officeDocument/2006/relationships/image" Target="../media/image30.png"/><Relationship Id="rId4" Type="http://schemas.openxmlformats.org/officeDocument/2006/relationships/image" Target="../media/image2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emf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&quot;E:\AM316MIT\SR\0622\0902 Camera 28500 x Ceta.emd&quot;" title="&quot;E:\AM316MIT\SR\0622\0902 Camera 28500 x Ceta.emd&quot;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944" y="391789"/>
            <a:ext cx="4204712" cy="4204712"/>
          </a:xfrm>
          <a:prstGeom prst="rect">
            <a:avLst/>
          </a:prstGeom>
        </p:spPr>
      </p:pic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6192069" y="0"/>
            <a:ext cx="2253838" cy="2259971"/>
            <a:chOff x="7357929" y="627372"/>
            <a:chExt cx="2253838" cy="225997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57930" y="633506"/>
              <a:ext cx="2253837" cy="225383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357929" y="627372"/>
              <a:ext cx="5757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ZA [103]</a:t>
              </a:r>
            </a:p>
            <a:p>
              <a:r>
                <a:rPr lang="en-GB" sz="8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0904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22117">
            <a:off x="9089739" y="1589307"/>
            <a:ext cx="2102765" cy="1849157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6192068" y="2259970"/>
            <a:ext cx="2253839" cy="2253839"/>
            <a:chOff x="7357928" y="2887342"/>
            <a:chExt cx="2253839" cy="225383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57929" y="2887343"/>
              <a:ext cx="2253838" cy="2253838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7357928" y="2887342"/>
              <a:ext cx="1631576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FCC ZA [103]</a:t>
              </a:r>
            </a:p>
            <a:p>
              <a:r>
                <a:rPr lang="en-GB" sz="9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Cr23C6 ZA [103]</a:t>
              </a:r>
            </a:p>
            <a:p>
              <a:r>
                <a:rPr lang="en-GB" sz="9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0913 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192065" y="4513810"/>
            <a:ext cx="2253839" cy="2253836"/>
            <a:chOff x="7357925" y="5141182"/>
            <a:chExt cx="2253839" cy="22538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57928" y="5141182"/>
              <a:ext cx="2253836" cy="2253836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7357925" y="5157574"/>
              <a:ext cx="1278820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GB" sz="900" dirty="0">
                  <a:solidFill>
                    <a:srgbClr val="115532">
                      <a:lumMod val="60000"/>
                      <a:lumOff val="40000"/>
                    </a:srgbClr>
                  </a:solidFill>
                </a:rPr>
                <a:t>FCC ZA [103]</a:t>
              </a:r>
            </a:p>
            <a:p>
              <a:pPr lvl="0"/>
              <a:r>
                <a:rPr lang="en-GB" sz="900" dirty="0">
                  <a:solidFill>
                    <a:srgbClr val="115532">
                      <a:lumMod val="60000"/>
                      <a:lumOff val="40000"/>
                    </a:srgbClr>
                  </a:solidFill>
                </a:rPr>
                <a:t>Cr23C6 ZA [103] </a:t>
              </a:r>
            </a:p>
            <a:p>
              <a:r>
                <a:rPr lang="en-GB" sz="900" dirty="0">
                  <a:solidFill>
                    <a:srgbClr val="115532">
                      <a:lumMod val="60000"/>
                      <a:lumOff val="40000"/>
                    </a:srgbClr>
                  </a:solidFill>
                </a:rPr>
                <a:t>0907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023917" y="4596499"/>
            <a:ext cx="2167740" cy="2171146"/>
            <a:chOff x="5189777" y="5223871"/>
            <a:chExt cx="2167740" cy="2171146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90188" y="5223872"/>
              <a:ext cx="2167329" cy="2171145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5189777" y="5223871"/>
              <a:ext cx="1428750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GB" sz="900" dirty="0">
                  <a:solidFill>
                    <a:srgbClr val="115532">
                      <a:lumMod val="60000"/>
                      <a:lumOff val="40000"/>
                    </a:srgbClr>
                  </a:solidFill>
                </a:rPr>
                <a:t>FCC ZA [103]</a:t>
              </a:r>
            </a:p>
            <a:p>
              <a:pPr lvl="0"/>
              <a:r>
                <a:rPr lang="en-GB" sz="900" dirty="0">
                  <a:solidFill>
                    <a:srgbClr val="115532">
                      <a:lumMod val="60000"/>
                      <a:lumOff val="40000"/>
                    </a:srgbClr>
                  </a:solidFill>
                </a:rPr>
                <a:t>Cr23C6 ZA [103] </a:t>
              </a:r>
            </a:p>
            <a:p>
              <a:pPr lvl="0"/>
              <a:r>
                <a:rPr lang="en-GB" sz="900" dirty="0">
                  <a:solidFill>
                    <a:srgbClr val="115532">
                      <a:lumMod val="60000"/>
                      <a:lumOff val="40000"/>
                    </a:srgbClr>
                  </a:solidFill>
                </a:rPr>
                <a:t>0919</a:t>
              </a: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6056" y="4596498"/>
            <a:ext cx="2167760" cy="2171147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856056" y="4634250"/>
            <a:ext cx="111193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900" dirty="0">
                <a:solidFill>
                  <a:srgbClr val="115532">
                    <a:lumMod val="60000"/>
                    <a:lumOff val="40000"/>
                  </a:srgbClr>
                </a:solidFill>
              </a:rPr>
              <a:t>FCC ZA [103]</a:t>
            </a:r>
          </a:p>
          <a:p>
            <a:pPr lvl="0"/>
            <a:r>
              <a:rPr lang="en-GB" sz="900" dirty="0">
                <a:solidFill>
                  <a:srgbClr val="115532">
                    <a:lumMod val="60000"/>
                    <a:lumOff val="40000"/>
                  </a:srgbClr>
                </a:solidFill>
              </a:rPr>
              <a:t>Cr23C6 ZA [103] </a:t>
            </a:r>
          </a:p>
          <a:p>
            <a:pPr lvl="0"/>
            <a:r>
              <a:rPr lang="en-GB" sz="900" dirty="0">
                <a:solidFill>
                  <a:srgbClr val="115532">
                    <a:lumMod val="60000"/>
                    <a:lumOff val="40000"/>
                  </a:srgbClr>
                </a:solidFill>
              </a:rPr>
              <a:t>0916</a:t>
            </a:r>
          </a:p>
        </p:txBody>
      </p:sp>
    </p:spTree>
    <p:extLst>
      <p:ext uri="{BB962C8B-B14F-4D97-AF65-F5344CB8AC3E}">
        <p14:creationId xmlns:p14="http://schemas.microsoft.com/office/powerpoint/2010/main" val="304542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4793C5-979E-AF20-7D03-A4EC65142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330" y="1178268"/>
            <a:ext cx="3358877" cy="33588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D3A11A-9EEC-BDB6-6AF3-4CF1C6F64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330" y="4580505"/>
            <a:ext cx="1991886" cy="19918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13D23C-F41F-EEC7-73CC-034AC824F2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6054" y="1178268"/>
            <a:ext cx="3314384" cy="33143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0C0931-D762-FA9E-D67E-43C9FEA27A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06054" y="4476480"/>
            <a:ext cx="3314384" cy="331438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BA9202C-E6B1-019E-723E-DF9FCDC3E928}"/>
              </a:ext>
            </a:extLst>
          </p:cNvPr>
          <p:cNvGrpSpPr>
            <a:grpSpLocks noChangeAspect="1"/>
          </p:cNvGrpSpPr>
          <p:nvPr/>
        </p:nvGrpSpPr>
        <p:grpSpPr>
          <a:xfrm>
            <a:off x="5229732" y="4625216"/>
            <a:ext cx="2508801" cy="2232784"/>
            <a:chOff x="5537200" y="1696010"/>
            <a:chExt cx="4476190" cy="398372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ABC74D7-9584-029E-0A1A-AF30DBA686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962" t="18413" r="8451" b="8976"/>
            <a:stretch/>
          </p:blipFill>
          <p:spPr>
            <a:xfrm>
              <a:off x="5537200" y="1696010"/>
              <a:ext cx="4476190" cy="398372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5E2FDDF-58EB-7A8E-C569-1AEFD2936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69343" y="2316480"/>
              <a:ext cx="2333233" cy="216000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0E6E464-2E7C-6515-F1CE-A5CB8DA97478}"/>
              </a:ext>
            </a:extLst>
          </p:cNvPr>
          <p:cNvSpPr txBox="1"/>
          <p:nvPr/>
        </p:nvSpPr>
        <p:spPr>
          <a:xfrm>
            <a:off x="5230788" y="4594511"/>
            <a:ext cx="1941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FCC ZA013 + M23C6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58C25E3-21C3-364C-9A8F-76A6E8D1AE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1065" y="1134908"/>
            <a:ext cx="3402237" cy="340223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8BED36E-CE8B-B7D0-8060-B48DE0149E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90426" y="1134908"/>
            <a:ext cx="3402237" cy="340223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5EECB07-B242-82C7-B492-9A23839D44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38533" y="4537145"/>
            <a:ext cx="2043058" cy="2043058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064681D8-615F-8814-A13C-82E465BD9568}"/>
              </a:ext>
            </a:extLst>
          </p:cNvPr>
          <p:cNvGrpSpPr>
            <a:grpSpLocks noChangeAspect="1"/>
          </p:cNvGrpSpPr>
          <p:nvPr/>
        </p:nvGrpSpPr>
        <p:grpSpPr>
          <a:xfrm>
            <a:off x="9810311" y="4561275"/>
            <a:ext cx="2196697" cy="2011115"/>
            <a:chOff x="8489577" y="3429000"/>
            <a:chExt cx="3203659" cy="293300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DB4EEF6-71A0-9CF2-A1B9-04D9B99940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4723" t="19627" r="11831" b="13132"/>
            <a:stretch/>
          </p:blipFill>
          <p:spPr>
            <a:xfrm>
              <a:off x="8489577" y="3429000"/>
              <a:ext cx="3203659" cy="2933007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9FEA0B2-CE89-5DAC-55B5-AC936841C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982149" y="3488420"/>
              <a:ext cx="2371765" cy="2520000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F30EC64-F97E-F39F-4946-3DA94C28A3C6}"/>
              </a:ext>
            </a:extLst>
          </p:cNvPr>
          <p:cNvSpPr txBox="1"/>
          <p:nvPr/>
        </p:nvSpPr>
        <p:spPr>
          <a:xfrm>
            <a:off x="9856568" y="4579147"/>
            <a:ext cx="1162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FCC ZA114 + M23C6</a:t>
            </a:r>
          </a:p>
        </p:txBody>
      </p:sp>
    </p:spTree>
    <p:extLst>
      <p:ext uri="{BB962C8B-B14F-4D97-AF65-F5344CB8AC3E}">
        <p14:creationId xmlns:p14="http://schemas.microsoft.com/office/powerpoint/2010/main" val="393181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970" y="1271135"/>
            <a:ext cx="4320000" cy="43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6970" y="1271135"/>
            <a:ext cx="2160000" cy="21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6970" y="3431135"/>
            <a:ext cx="2160000" cy="216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16970" y="1271135"/>
            <a:ext cx="1059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FCC ZA [103]</a:t>
            </a:r>
          </a:p>
          <a:p>
            <a:r>
              <a:rPr lang="en-GB" sz="1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0929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16970" y="3431135"/>
            <a:ext cx="10591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FCC ZA [103]</a:t>
            </a:r>
          </a:p>
          <a:p>
            <a:r>
              <a:rPr lang="en-GB" sz="1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M23C6</a:t>
            </a:r>
          </a:p>
          <a:p>
            <a:r>
              <a:rPr lang="en-GB" sz="1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0934</a:t>
            </a:r>
          </a:p>
        </p:txBody>
      </p:sp>
    </p:spTree>
    <p:extLst>
      <p:ext uri="{BB962C8B-B14F-4D97-AF65-F5344CB8AC3E}">
        <p14:creationId xmlns:p14="http://schemas.microsoft.com/office/powerpoint/2010/main" val="368886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280" y="0"/>
            <a:ext cx="9264000" cy="991483"/>
          </a:xfrm>
        </p:spPr>
        <p:txBody>
          <a:bodyPr/>
          <a:lstStyle/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127"/>
            <a:fld id="{A1D666E8-27DD-4902-9F77-9A231612CD1F}" type="datetime1">
              <a:rPr lang="en-GB"/>
              <a:pPr defTabSz="457127"/>
              <a:t>23/05/2025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127"/>
            <a:r>
              <a:rPr lang="en-GB"/>
              <a:t>VTT – beyond the obvious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098" y="4623970"/>
            <a:ext cx="1800000" cy="18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2560" y="1025360"/>
            <a:ext cx="2381674" cy="23816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6299" y="1312884"/>
            <a:ext cx="2997680" cy="250599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91716" y="4208207"/>
            <a:ext cx="284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27"/>
            <a:r>
              <a:rPr lang="en-GB" dirty="0">
                <a:solidFill>
                  <a:srgbClr val="F06E00"/>
                </a:solidFill>
                <a:latin typeface="Arial" panose="020B0604020202020204"/>
              </a:rPr>
              <a:t>EuF3 ZA 001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098" y="1025360"/>
            <a:ext cx="3600000" cy="360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36" y="4623970"/>
            <a:ext cx="1800000" cy="180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2560" y="3313116"/>
            <a:ext cx="3409089" cy="3409089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V="1">
            <a:off x="3184989" y="2565882"/>
            <a:ext cx="1726058" cy="1670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78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699733" y="867848"/>
            <a:ext cx="2783840" cy="2758848"/>
            <a:chOff x="3322320" y="1117269"/>
            <a:chExt cx="3444239" cy="3413318"/>
          </a:xfrm>
        </p:grpSpPr>
        <p:pic>
          <p:nvPicPr>
            <p:cNvPr id="8" name="Picture 7" descr="&quot;D:\AM316MIT\SR\0630\1212 Camera 410 mm Ceta.emd&quot;" title="&quot;D:\AM316MIT\SR\0630\1212 Camera 410 mm Ceta.emd&quot;"/>
            <p:cNvPicPr>
              <a:picLocks noChangeAspect="1"/>
            </p:cNvPicPr>
            <p:nvPr/>
          </p:nvPicPr>
          <p:blipFill rotWithShape="1">
            <a:blip r:embed="rId3"/>
            <a:srcRect l="28661" t="20344" r="12911" b="21228"/>
            <a:stretch/>
          </p:blipFill>
          <p:spPr>
            <a:xfrm>
              <a:off x="3700854" y="1464882"/>
              <a:ext cx="3065705" cy="306570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2320" y="1117269"/>
              <a:ext cx="3186392" cy="2680725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3" y="1165946"/>
            <a:ext cx="4939977" cy="49399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03B0195-9A01-2703-1D08-E9C59FC38C99}"/>
              </a:ext>
            </a:extLst>
          </p:cNvPr>
          <p:cNvGrpSpPr/>
          <p:nvPr/>
        </p:nvGrpSpPr>
        <p:grpSpPr>
          <a:xfrm>
            <a:off x="0" y="-565480"/>
            <a:ext cx="6200775" cy="6200775"/>
            <a:chOff x="6244630" y="65141"/>
            <a:chExt cx="6200775" cy="62007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64BA896-6733-9BF0-A01B-6E85BB9BD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44630" y="65141"/>
              <a:ext cx="6200775" cy="6200775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5FE5A8D-59CB-7F67-C814-283C42B75891}"/>
                </a:ext>
              </a:extLst>
            </p:cNvPr>
            <p:cNvCxnSpPr/>
            <p:nvPr/>
          </p:nvCxnSpPr>
          <p:spPr>
            <a:xfrm flipV="1">
              <a:off x="7078717" y="1016876"/>
              <a:ext cx="4461642" cy="42961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3FCC9E3-2F9F-FFB2-7FBC-CFB809154E0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667" t="21037" r="18445" b="23704"/>
          <a:stretch/>
        </p:blipFill>
        <p:spPr>
          <a:xfrm>
            <a:off x="5005687" y="3647125"/>
            <a:ext cx="2477886" cy="24069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8B847D-8941-2D67-1ED9-44886091588C}"/>
              </a:ext>
            </a:extLst>
          </p:cNvPr>
          <p:cNvSpPr txBox="1"/>
          <p:nvPr/>
        </p:nvSpPr>
        <p:spPr>
          <a:xfrm>
            <a:off x="5295729" y="6123059"/>
            <a:ext cx="3258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EuF3 ZA-210</a:t>
            </a:r>
          </a:p>
          <a:p>
            <a:r>
              <a:rPr lang="en-US" dirty="0"/>
              <a:t>Ring (strong) = 2,10Å KF5? </a:t>
            </a:r>
          </a:p>
        </p:txBody>
      </p:sp>
    </p:spTree>
    <p:extLst>
      <p:ext uri="{BB962C8B-B14F-4D97-AF65-F5344CB8AC3E}">
        <p14:creationId xmlns:p14="http://schemas.microsoft.com/office/powerpoint/2010/main" val="248225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381" y="181381"/>
            <a:ext cx="6495238" cy="649523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9343619" y="181381"/>
            <a:ext cx="2630184" cy="2630184"/>
            <a:chOff x="9343619" y="297950"/>
            <a:chExt cx="2630184" cy="263018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l="25406" t="21716" r="7394" b="11085"/>
            <a:stretch/>
          </p:blipFill>
          <p:spPr>
            <a:xfrm>
              <a:off x="9343619" y="297950"/>
              <a:ext cx="2630184" cy="263018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343619" y="297950"/>
              <a:ext cx="18275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FCC ZA114</a:t>
              </a:r>
            </a:p>
            <a:p>
              <a:r>
                <a:rPr lang="en-GB" sz="10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1619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13186" t="14085" r="9491" b="8591"/>
          <a:stretch/>
        </p:blipFill>
        <p:spPr>
          <a:xfrm>
            <a:off x="9343620" y="2811566"/>
            <a:ext cx="2630184" cy="26301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432890" y="2797441"/>
            <a:ext cx="1827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EuF3 ZA001</a:t>
            </a:r>
          </a:p>
          <a:p>
            <a:r>
              <a:rPr lang="en-GB" sz="1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1640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1749072-46DF-A7EC-880B-6BA3A25C6122}"/>
              </a:ext>
            </a:extLst>
          </p:cNvPr>
          <p:cNvGrpSpPr/>
          <p:nvPr/>
        </p:nvGrpSpPr>
        <p:grpSpPr>
          <a:xfrm>
            <a:off x="3538543" y="1172864"/>
            <a:ext cx="6372225" cy="6200775"/>
            <a:chOff x="3016029" y="381436"/>
            <a:chExt cx="6372225" cy="620077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36E696A-21EB-D2F5-1BA9-B84BB5E13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16029" y="381436"/>
              <a:ext cx="6372225" cy="6200775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851832D-8833-7D15-D256-83C6C5114B7B}"/>
                </a:ext>
              </a:extLst>
            </p:cNvPr>
            <p:cNvCxnSpPr/>
            <p:nvPr/>
          </p:nvCxnSpPr>
          <p:spPr>
            <a:xfrm>
              <a:off x="4474029" y="906236"/>
              <a:ext cx="3445328" cy="5135335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C7C4BAA-6976-9AE5-997C-6BF3EC08B291}"/>
                </a:ext>
              </a:extLst>
            </p:cNvPr>
            <p:cNvCxnSpPr/>
            <p:nvPr/>
          </p:nvCxnSpPr>
          <p:spPr>
            <a:xfrm flipV="1">
              <a:off x="3731079" y="1616529"/>
              <a:ext cx="4899212" cy="37229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E036F97-4A94-AFC8-F751-DA05C372A61D}"/>
              </a:ext>
            </a:extLst>
          </p:cNvPr>
          <p:cNvSpPr txBox="1"/>
          <p:nvPr/>
        </p:nvSpPr>
        <p:spPr>
          <a:xfrm>
            <a:off x="9501446" y="5549645"/>
            <a:ext cx="2690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Frist ring = 2,10Å, KF5?</a:t>
            </a:r>
          </a:p>
        </p:txBody>
      </p:sp>
    </p:spTree>
    <p:extLst>
      <p:ext uri="{BB962C8B-B14F-4D97-AF65-F5344CB8AC3E}">
        <p14:creationId xmlns:p14="http://schemas.microsoft.com/office/powerpoint/2010/main" val="285618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</TotalTime>
  <Words>140</Words>
  <Application>Microsoft Office PowerPoint</Application>
  <PresentationFormat>Widescreen</PresentationFormat>
  <Paragraphs>39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Weiyue Zhou</dc:creator>
  <cp:lastModifiedBy>Weiyue Zhou</cp:lastModifiedBy>
  <cp:revision>7</cp:revision>
  <dcterms:created xsi:type="dcterms:W3CDTF">2025-05-23T14:03:13Z</dcterms:created>
  <dcterms:modified xsi:type="dcterms:W3CDTF">2025-05-23T19:10:39Z</dcterms:modified>
</cp:coreProperties>
</file>